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3"/>
  </p:notesMasterIdLst>
  <p:sldIdLst>
    <p:sldId id="340" r:id="rId2"/>
    <p:sldId id="428" r:id="rId3"/>
    <p:sldId id="305" r:id="rId4"/>
    <p:sldId id="425" r:id="rId5"/>
    <p:sldId id="426" r:id="rId6"/>
    <p:sldId id="258" r:id="rId7"/>
    <p:sldId id="307" r:id="rId8"/>
    <p:sldId id="427" r:id="rId9"/>
    <p:sldId id="257" r:id="rId10"/>
    <p:sldId id="296" r:id="rId11"/>
    <p:sldId id="342" r:id="rId12"/>
    <p:sldId id="343" r:id="rId13"/>
    <p:sldId id="344" r:id="rId14"/>
    <p:sldId id="301" r:id="rId15"/>
    <p:sldId id="295" r:id="rId16"/>
    <p:sldId id="269" r:id="rId17"/>
    <p:sldId id="395" r:id="rId18"/>
    <p:sldId id="385" r:id="rId19"/>
    <p:sldId id="382" r:id="rId20"/>
    <p:sldId id="383" r:id="rId21"/>
    <p:sldId id="297" r:id="rId22"/>
    <p:sldId id="386" r:id="rId23"/>
    <p:sldId id="387" r:id="rId24"/>
    <p:sldId id="388" r:id="rId25"/>
    <p:sldId id="389" r:id="rId26"/>
    <p:sldId id="390" r:id="rId27"/>
    <p:sldId id="391" r:id="rId28"/>
    <p:sldId id="392" r:id="rId29"/>
    <p:sldId id="393" r:id="rId30"/>
    <p:sldId id="394" r:id="rId31"/>
    <p:sldId id="397" r:id="rId32"/>
    <p:sldId id="398" r:id="rId33"/>
    <p:sldId id="361" r:id="rId34"/>
    <p:sldId id="346" r:id="rId35"/>
    <p:sldId id="358" r:id="rId36"/>
    <p:sldId id="359" r:id="rId37"/>
    <p:sldId id="357" r:id="rId38"/>
    <p:sldId id="402" r:id="rId39"/>
    <p:sldId id="403" r:id="rId40"/>
    <p:sldId id="399" r:id="rId41"/>
    <p:sldId id="356" r:id="rId42"/>
    <p:sldId id="355" r:id="rId43"/>
    <p:sldId id="400" r:id="rId44"/>
    <p:sldId id="350" r:id="rId45"/>
    <p:sldId id="351" r:id="rId46"/>
    <p:sldId id="348" r:id="rId47"/>
    <p:sldId id="363" r:id="rId48"/>
    <p:sldId id="353" r:id="rId49"/>
    <p:sldId id="364" r:id="rId50"/>
    <p:sldId id="366" r:id="rId51"/>
    <p:sldId id="368" r:id="rId52"/>
    <p:sldId id="370" r:id="rId53"/>
    <p:sldId id="369" r:id="rId54"/>
    <p:sldId id="372" r:id="rId55"/>
    <p:sldId id="374" r:id="rId56"/>
    <p:sldId id="375" r:id="rId57"/>
    <p:sldId id="429" r:id="rId58"/>
    <p:sldId id="379" r:id="rId59"/>
    <p:sldId id="401" r:id="rId60"/>
    <p:sldId id="380" r:id="rId61"/>
    <p:sldId id="404" r:id="rId62"/>
    <p:sldId id="405" r:id="rId63"/>
    <p:sldId id="406" r:id="rId64"/>
    <p:sldId id="407" r:id="rId65"/>
    <p:sldId id="409" r:id="rId66"/>
    <p:sldId id="415" r:id="rId67"/>
    <p:sldId id="317" r:id="rId68"/>
    <p:sldId id="312" r:id="rId69"/>
    <p:sldId id="331" r:id="rId70"/>
    <p:sldId id="332" r:id="rId71"/>
    <p:sldId id="333" r:id="rId72"/>
    <p:sldId id="334" r:id="rId73"/>
    <p:sldId id="313" r:id="rId74"/>
    <p:sldId id="314" r:id="rId75"/>
    <p:sldId id="315" r:id="rId76"/>
    <p:sldId id="328" r:id="rId77"/>
    <p:sldId id="329" r:id="rId78"/>
    <p:sldId id="323" r:id="rId79"/>
    <p:sldId id="330" r:id="rId80"/>
    <p:sldId id="327" r:id="rId81"/>
    <p:sldId id="419" r:id="rId82"/>
    <p:sldId id="420" r:id="rId83"/>
    <p:sldId id="421" r:id="rId84"/>
    <p:sldId id="422" r:id="rId85"/>
    <p:sldId id="423" r:id="rId86"/>
    <p:sldId id="424" r:id="rId87"/>
    <p:sldId id="417" r:id="rId88"/>
    <p:sldId id="418" r:id="rId89"/>
    <p:sldId id="413" r:id="rId90"/>
    <p:sldId id="412" r:id="rId91"/>
    <p:sldId id="416" r:id="rId9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547"/>
    <a:srgbClr val="4F81BD"/>
    <a:srgbClr val="7F7F7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0"/>
    <p:restoredTop sz="92951"/>
  </p:normalViewPr>
  <p:slideViewPr>
    <p:cSldViewPr>
      <p:cViewPr varScale="1">
        <p:scale>
          <a:sx n="79" d="100"/>
          <a:sy n="79" d="100"/>
        </p:scale>
        <p:origin x="624" y="200"/>
      </p:cViewPr>
      <p:guideLst>
        <p:guide orient="horz" pos="2160"/>
        <p:guide pos="2880"/>
      </p:guideLst>
    </p:cSldViewPr>
  </p:slideViewPr>
  <p:notesTextViewPr>
    <p:cViewPr>
      <p:scale>
        <a:sx n="100" d="100"/>
        <a:sy n="100" d="100"/>
      </p:scale>
      <p:origin x="0" y="0"/>
    </p:cViewPr>
  </p:notesTextViewPr>
  <p:notesViewPr>
    <p:cSldViewPr>
      <p:cViewPr varScale="1">
        <p:scale>
          <a:sx n="71" d="100"/>
          <a:sy n="71" d="100"/>
        </p:scale>
        <p:origin x="-279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999409-B4E9-4F09-BD77-4F3ECD97275F}" type="datetimeFigureOut">
              <a:rPr lang="de-DE" smtClean="0"/>
              <a:t>10.03.24</a:t>
            </a:fld>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D2F843-3D3D-4773-8BC9-8ABDF58A2738}" type="slidenum">
              <a:rPr lang="de-DE" smtClean="0"/>
              <a:t>‹#›</a:t>
            </a:fld>
            <a:endParaRPr lang="de-DE"/>
          </a:p>
        </p:txBody>
      </p:sp>
    </p:spTree>
    <p:extLst>
      <p:ext uri="{BB962C8B-B14F-4D97-AF65-F5344CB8AC3E}">
        <p14:creationId xmlns:p14="http://schemas.microsoft.com/office/powerpoint/2010/main" val="384104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a:t>https://www.linguistics.rub.de/rem/</a:t>
            </a:r>
            <a:endParaRPr lang="en-DE"/>
          </a:p>
        </p:txBody>
      </p:sp>
      <p:sp>
        <p:nvSpPr>
          <p:cNvPr id="4" name="Slide Number Placeholder 3"/>
          <p:cNvSpPr>
            <a:spLocks noGrp="1"/>
          </p:cNvSpPr>
          <p:nvPr>
            <p:ph type="sldNum" sz="quarter" idx="5"/>
          </p:nvPr>
        </p:nvSpPr>
        <p:spPr/>
        <p:txBody>
          <a:bodyPr/>
          <a:lstStyle/>
          <a:p>
            <a:fld id="{40D2F843-3D3D-4773-8BC9-8ABDF58A2738}" type="slidenum">
              <a:rPr lang="de-DE" smtClean="0"/>
              <a:t>2</a:t>
            </a:fld>
            <a:endParaRPr lang="de-DE"/>
          </a:p>
        </p:txBody>
      </p:sp>
    </p:spTree>
    <p:extLst>
      <p:ext uri="{BB962C8B-B14F-4D97-AF65-F5344CB8AC3E}">
        <p14:creationId xmlns:p14="http://schemas.microsoft.com/office/powerpoint/2010/main" val="1866050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eReM</a:t>
            </a:r>
            <a:r>
              <a:rPr lang="en-US" baseline="0"/>
              <a:t> enthält z.B. ALLE frühmhd. Texte, die nicht in MiGraKo sind – für die frühmhd. Zeit ist es also genauso flächendeckend wie das Referenzkorpus Altdeutsch fürs Ahd., das ALLE aus dieser Zeit verfügbaren Quellen enthält. "</a:t>
            </a:r>
            <a:r>
              <a:rPr lang="en-US" sz="1200" b="0" i="0" u="none" strike="noStrike" kern="1200" baseline="0">
                <a:solidFill>
                  <a:schemeClr val="tx1"/>
                </a:solidFill>
                <a:latin typeface="+mn-lt"/>
                <a:ea typeface="+mn-ea"/>
                <a:cs typeface="+mn-cs"/>
              </a:rPr>
              <a:t>eReM ist also für sich genommen kein strukturiertes Korpus wie MiGraKo. Es bietet</a:t>
            </a:r>
          </a:p>
          <a:p>
            <a:r>
              <a:rPr lang="en-US" sz="1200" b="0" i="0" u="none" strike="noStrike" kern="1200" baseline="0">
                <a:solidFill>
                  <a:schemeClr val="tx1"/>
                </a:solidFill>
                <a:latin typeface="+mn-lt"/>
                <a:ea typeface="+mn-ea"/>
                <a:cs typeface="+mn-cs"/>
              </a:rPr>
              <a:t>zum einen aber die Mšglichkeit, MiGraKo durch Hinzunahme strukturell passender eReM-Texte oder -Textausschnitte zu erweitern, und zum andern die Mšglichkeit nahezu</a:t>
            </a:r>
          </a:p>
          <a:p>
            <a:r>
              <a:rPr lang="en-US" sz="1200" b="0" i="0" u="none" strike="noStrike" kern="1200" baseline="0">
                <a:solidFill>
                  <a:schemeClr val="tx1"/>
                </a:solidFill>
                <a:latin typeface="+mn-lt"/>
                <a:ea typeface="+mn-ea"/>
                <a:cs typeface="+mn-cs"/>
              </a:rPr>
              <a:t>flŠchendeckender Recherchen im Bereich des Frühmittelhochdeutschen."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67</a:t>
            </a:fld>
            <a:endParaRPr lang="de-DE"/>
          </a:p>
        </p:txBody>
      </p:sp>
    </p:spTree>
    <p:extLst>
      <p:ext uri="{BB962C8B-B14F-4D97-AF65-F5344CB8AC3E}">
        <p14:creationId xmlns:p14="http://schemas.microsoft.com/office/powerpoint/2010/main" val="1527792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hier: klitisierte</a:t>
            </a:r>
            <a:r>
              <a:rPr lang="en-US" baseline="0"/>
              <a:t> Negationspartikel. Auf der tok_anno-Ebene ist das Klitikon von der Basis getrennt und auch unabhängig von der Basis lemmatisiert.</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70</a:t>
            </a:fld>
            <a:endParaRPr lang="de-DE"/>
          </a:p>
        </p:txBody>
      </p:sp>
    </p:spTree>
    <p:extLst>
      <p:ext uri="{BB962C8B-B14F-4D97-AF65-F5344CB8AC3E}">
        <p14:creationId xmlns:p14="http://schemas.microsoft.com/office/powerpoint/2010/main" val="1350394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zunächst feststellen, wie Negationspartikel</a:t>
            </a:r>
            <a:r>
              <a:rPr lang="en-US" baseline="0"/>
              <a:t> en- annotiert ist – als en oder ne? Wird auch so etwas wie ni davon erfasst? </a:t>
            </a:r>
          </a:p>
          <a:p>
            <a:r>
              <a:rPr lang="en-US"/>
              <a:t>lemma=/ne/ </a:t>
            </a:r>
            <a:r>
              <a:rPr lang="de-DE"/>
              <a:t>^</a:t>
            </a:r>
            <a:r>
              <a:rPr lang="en-US"/>
              <a:t>1,10 lemma=/niht/  --- leider nicht möglich, innerhalb</a:t>
            </a:r>
            <a:r>
              <a:rPr lang="en-US" baseline="0"/>
              <a:t> eines Satzes zu suchen, daher muss man Fehltreffer manuell aussortieren. Hat man das Korpus heruntergeladen und arbeitet mit einer lokalen Installation von ANNIS, kann man allerdings den Default Context für die Suche in den Einstellungen ändern.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71</a:t>
            </a:fld>
            <a:endParaRPr lang="de-DE"/>
          </a:p>
        </p:txBody>
      </p:sp>
    </p:spTree>
    <p:extLst>
      <p:ext uri="{BB962C8B-B14F-4D97-AF65-F5344CB8AC3E}">
        <p14:creationId xmlns:p14="http://schemas.microsoft.com/office/powerpoint/2010/main" val="169684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pos!=/APPR|PTK.*/ . pos=/NA/ _=_ posLemma=/V.*/   ---- Problem: oft der</a:t>
            </a:r>
            <a:r>
              <a:rPr lang="en-US" baseline="0"/>
              <a:t> Infinitiv in zu + Infinitiv als NA markiert (warum auch immer), daher muss man APPR und PTK ausschließen </a:t>
            </a:r>
          </a:p>
        </p:txBody>
      </p:sp>
      <p:sp>
        <p:nvSpPr>
          <p:cNvPr id="4" name="Foliennummernplatzhalter 3"/>
          <p:cNvSpPr>
            <a:spLocks noGrp="1"/>
          </p:cNvSpPr>
          <p:nvPr>
            <p:ph type="sldNum" sz="quarter" idx="10"/>
          </p:nvPr>
        </p:nvSpPr>
        <p:spPr/>
        <p:txBody>
          <a:bodyPr/>
          <a:lstStyle/>
          <a:p>
            <a:fld id="{40D2F843-3D3D-4773-8BC9-8ABDF58A2738}" type="slidenum">
              <a:rPr lang="de-DE" smtClean="0"/>
              <a:t>72</a:t>
            </a:fld>
            <a:endParaRPr lang="de-DE"/>
          </a:p>
        </p:txBody>
      </p:sp>
    </p:spTree>
    <p:extLst>
      <p:ext uri="{BB962C8B-B14F-4D97-AF65-F5344CB8AC3E}">
        <p14:creationId xmlns:p14="http://schemas.microsoft.com/office/powerpoint/2010/main" val="1210931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Eine Stute ist ein weibliches Pferd: Welche Phrasen finden wir hier? Wie kann man den Satz unterteilen?</a:t>
            </a:r>
          </a:p>
        </p:txBody>
      </p:sp>
      <p:sp>
        <p:nvSpPr>
          <p:cNvPr id="4" name="Slide Number Placeholder 3"/>
          <p:cNvSpPr>
            <a:spLocks noGrp="1"/>
          </p:cNvSpPr>
          <p:nvPr>
            <p:ph type="sldNum" sz="quarter" idx="5"/>
          </p:nvPr>
        </p:nvSpPr>
        <p:spPr/>
        <p:txBody>
          <a:bodyPr/>
          <a:lstStyle/>
          <a:p>
            <a:fld id="{40D2F843-3D3D-4773-8BC9-8ABDF58A2738}" type="slidenum">
              <a:rPr lang="de-DE" smtClean="0"/>
              <a:t>81</a:t>
            </a:fld>
            <a:endParaRPr lang="de-DE"/>
          </a:p>
        </p:txBody>
      </p:sp>
    </p:spTree>
    <p:extLst>
      <p:ext uri="{BB962C8B-B14F-4D97-AF65-F5344CB8AC3E}">
        <p14:creationId xmlns:p14="http://schemas.microsoft.com/office/powerpoint/2010/main" val="2664007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oprd: Prädikat – </a:t>
            </a:r>
            <a:r>
              <a:rPr lang="en-US" i="1"/>
              <a:t>Eine </a:t>
            </a:r>
            <a:r>
              <a:rPr lang="en-US" i="0"/>
              <a:t>hängt vom Kopf </a:t>
            </a:r>
            <a:r>
              <a:rPr lang="en-US" i="1"/>
              <a:t>Stute </a:t>
            </a:r>
            <a:r>
              <a:rPr lang="en-US" i="0"/>
              <a:t>ab; die Dependenz ist vom Typ </a:t>
            </a:r>
            <a:r>
              <a:rPr lang="en-US" i="1"/>
              <a:t>nominal modifier</a:t>
            </a:r>
            <a:r>
              <a:rPr lang="en-US" i="0"/>
              <a:t>. </a:t>
            </a:r>
            <a:r>
              <a:rPr lang="en-US" i="1"/>
              <a:t>myth </a:t>
            </a:r>
            <a:r>
              <a:rPr lang="en-US" i="0"/>
              <a:t>wiederum ist vom Kopf </a:t>
            </a:r>
            <a:r>
              <a:rPr lang="en-US" i="1"/>
              <a:t>is </a:t>
            </a:r>
            <a:r>
              <a:rPr lang="en-US" i="0"/>
              <a:t>abhängig, und die Dependenz ist vom Typ Subjekt. oprd steht offenbar für Objektsprädikativ, obwohl es sich hier gar nicht um ein Objekt handelt...</a:t>
            </a:r>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82</a:t>
            </a:fld>
            <a:endParaRPr lang="de-DE"/>
          </a:p>
        </p:txBody>
      </p:sp>
    </p:spTree>
    <p:extLst>
      <p:ext uri="{BB962C8B-B14F-4D97-AF65-F5344CB8AC3E}">
        <p14:creationId xmlns:p14="http://schemas.microsoft.com/office/powerpoint/2010/main" val="3981991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Viel Forschung zu Chunking in der Psycholinguistik; dort wurde gezeigt, dass wir Sprache quasi in Mehrworteinheiten herunterbrechen; so entstehen quasi Routinen, wie wir sie auch aus anderen Bereichen kennen (z.B. Autofahren: Kupplung treten, Gang einlegen, Gas geben... ohne dabei wirklich bewusst nachzudenken); im hochfrequenten Bereich kommt es so dazu, dass Wörter quasi zu einer Einheit verschmelzen (weißt du &gt; weisse).</a:t>
            </a:r>
          </a:p>
        </p:txBody>
      </p:sp>
      <p:sp>
        <p:nvSpPr>
          <p:cNvPr id="4" name="Slide Number Placeholder 3"/>
          <p:cNvSpPr>
            <a:spLocks noGrp="1"/>
          </p:cNvSpPr>
          <p:nvPr>
            <p:ph type="sldNum" sz="quarter" idx="5"/>
          </p:nvPr>
        </p:nvSpPr>
        <p:spPr/>
        <p:txBody>
          <a:bodyPr/>
          <a:lstStyle/>
          <a:p>
            <a:fld id="{40D2F843-3D3D-4773-8BC9-8ABDF58A2738}" type="slidenum">
              <a:rPr lang="de-DE" smtClean="0"/>
              <a:t>85</a:t>
            </a:fld>
            <a:endParaRPr lang="de-DE"/>
          </a:p>
        </p:txBody>
      </p:sp>
    </p:spTree>
    <p:extLst>
      <p:ext uri="{BB962C8B-B14F-4D97-AF65-F5344CB8AC3E}">
        <p14:creationId xmlns:p14="http://schemas.microsoft.com/office/powerpoint/2010/main" val="1782156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NK = noun kernel (nominaler Kern / Element der Kern-NP)</a:t>
            </a:r>
          </a:p>
          <a:p>
            <a:r>
              <a:rPr lang="en-US"/>
              <a:t>Wurzelknoten: Syntaxbäume wachsen verkehrt herum, mit der Wurzel nach oben. In diesem Beispiel ist der Wurzelknoten auch der terminale Knoten, also der erste Knoten auch der letzte.</a:t>
            </a:r>
          </a:p>
        </p:txBody>
      </p:sp>
      <p:sp>
        <p:nvSpPr>
          <p:cNvPr id="4" name="Slide Number Placeholder 3"/>
          <p:cNvSpPr>
            <a:spLocks noGrp="1"/>
          </p:cNvSpPr>
          <p:nvPr>
            <p:ph type="sldNum" sz="quarter" idx="5"/>
          </p:nvPr>
        </p:nvSpPr>
        <p:spPr/>
        <p:txBody>
          <a:bodyPr/>
          <a:lstStyle/>
          <a:p>
            <a:fld id="{40D2F843-3D3D-4773-8BC9-8ABDF58A2738}" type="slidenum">
              <a:rPr lang="de-DE" smtClean="0"/>
              <a:t>87</a:t>
            </a:fld>
            <a:endParaRPr lang="de-DE"/>
          </a:p>
        </p:txBody>
      </p:sp>
    </p:spTree>
    <p:extLst>
      <p:ext uri="{BB962C8B-B14F-4D97-AF65-F5344CB8AC3E}">
        <p14:creationId xmlns:p14="http://schemas.microsoft.com/office/powerpoint/2010/main" val="1938568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Abbildung 538 zeigt einen Beispielsatz aus der Mercurius Baumbank, in dem die Konstituenten </a:t>
            </a:r>
            <a:r>
              <a:rPr lang="en-GB" sz="1200" i="1" kern="1200">
                <a:solidFill>
                  <a:schemeClr val="tx1"/>
                </a:solidFill>
                <a:effectLst/>
                <a:latin typeface="+mn-lt"/>
                <a:ea typeface="+mn-ea"/>
                <a:cs typeface="+mn-cs"/>
              </a:rPr>
              <a:t>dargegen</a:t>
            </a:r>
            <a:r>
              <a:rPr lang="en-GB" sz="1200" kern="1200">
                <a:solidFill>
                  <a:schemeClr val="tx1"/>
                </a:solidFill>
                <a:effectLst/>
                <a:latin typeface="+mn-lt"/>
                <a:ea typeface="+mn-ea"/>
                <a:cs typeface="+mn-cs"/>
              </a:rPr>
              <a:t>, </a:t>
            </a:r>
            <a:r>
              <a:rPr lang="en-GB" sz="1200" i="1" kern="1200">
                <a:solidFill>
                  <a:schemeClr val="tx1"/>
                </a:solidFill>
                <a:effectLst/>
                <a:latin typeface="+mn-lt"/>
                <a:ea typeface="+mn-ea"/>
                <a:cs typeface="+mn-cs"/>
              </a:rPr>
              <a:t>aus Neapoli</a:t>
            </a:r>
            <a:r>
              <a:rPr lang="en-GB" sz="1200" kern="1200">
                <a:solidFill>
                  <a:schemeClr val="tx1"/>
                </a:solidFill>
                <a:effectLst/>
                <a:latin typeface="+mn-lt"/>
                <a:ea typeface="+mn-ea"/>
                <a:cs typeface="+mn-cs"/>
              </a:rPr>
              <a:t> und </a:t>
            </a:r>
            <a:r>
              <a:rPr lang="en-GB" sz="1200" i="1" kern="1200">
                <a:solidFill>
                  <a:schemeClr val="tx1"/>
                </a:solidFill>
                <a:effectLst/>
                <a:latin typeface="+mn-lt"/>
                <a:ea typeface="+mn-ea"/>
                <a:cs typeface="+mn-cs"/>
              </a:rPr>
              <a:t>dahin</a:t>
            </a:r>
            <a:r>
              <a:rPr lang="en-GB" sz="1200" kern="1200">
                <a:solidFill>
                  <a:schemeClr val="tx1"/>
                </a:solidFill>
                <a:effectLst/>
                <a:latin typeface="+mn-lt"/>
                <a:ea typeface="+mn-ea"/>
                <a:cs typeface="+mn-cs"/>
              </a:rPr>
              <a:t> vom eingebetteten Verb </a:t>
            </a:r>
            <a:r>
              <a:rPr lang="en-GB" sz="1200" i="1" kern="1200">
                <a:solidFill>
                  <a:schemeClr val="tx1"/>
                </a:solidFill>
                <a:effectLst/>
                <a:latin typeface="+mn-lt"/>
                <a:ea typeface="+mn-ea"/>
                <a:cs typeface="+mn-cs"/>
              </a:rPr>
              <a:t>gef̈hretu</a:t>
            </a:r>
            <a:r>
              <a:rPr lang="en-GB" sz="1200" kern="1200">
                <a:solidFill>
                  <a:schemeClr val="tx1"/>
                </a:solidFill>
                <a:effectLst/>
                <a:latin typeface="+mn-lt"/>
                <a:ea typeface="+mn-ea"/>
                <a:cs typeface="+mn-cs"/>
              </a:rPr>
              <a:t> abhängen und nicht von den übergeordneten Auxiliar- bzw. Modalverben </a:t>
            </a:r>
            <a:r>
              <a:rPr lang="en-GB" sz="1200" i="1" kern="1200">
                <a:solidFill>
                  <a:schemeClr val="tx1"/>
                </a:solidFill>
                <a:effectLst/>
                <a:latin typeface="+mn-lt"/>
                <a:ea typeface="+mn-ea"/>
                <a:cs typeface="+mn-cs"/>
              </a:rPr>
              <a:t>werden</a:t>
            </a:r>
            <a:r>
              <a:rPr lang="en-GB" sz="1200" kern="1200">
                <a:solidFill>
                  <a:schemeClr val="tx1"/>
                </a:solidFill>
                <a:effectLst/>
                <a:latin typeface="+mn-lt"/>
                <a:ea typeface="+mn-ea"/>
                <a:cs typeface="+mn-cs"/>
              </a:rPr>
              <a:t> und </a:t>
            </a:r>
            <a:r>
              <a:rPr lang="en-GB" sz="1200" i="1" kern="1200">
                <a:solidFill>
                  <a:schemeClr val="tx1"/>
                </a:solidFill>
                <a:effectLst/>
                <a:latin typeface="+mn-lt"/>
                <a:ea typeface="+mn-ea"/>
                <a:cs typeface="+mn-cs"/>
              </a:rPr>
              <a:t>sollen</a:t>
            </a:r>
            <a:r>
              <a:rPr lang="en-GB" sz="1200" kern="1200">
                <a:solidFill>
                  <a:schemeClr val="tx1"/>
                </a:solidFill>
                <a:effectLst/>
                <a:latin typeface="+mn-lt"/>
                <a:ea typeface="+mn-ea"/>
                <a:cs typeface="+mn-cs"/>
              </a:rPr>
              <a:t>. Dadurch ergeben sich kreuzende Kanten.</a:t>
            </a:r>
          </a:p>
          <a:p>
            <a:r>
              <a:rPr lang="en-GB" sz="1200" kern="1200">
                <a:solidFill>
                  <a:schemeClr val="tx1"/>
                </a:solidFill>
                <a:effectLst/>
                <a:latin typeface="+mn-lt"/>
                <a:ea typeface="+mn-ea"/>
                <a:cs typeface="+mn-cs"/>
              </a:rPr>
              <a:t>(Bei kreuzenden Kanten spricht man mathematisch nicht von Bäumen, sondern von "allgemeineren Graphenstrukturen"...)</a:t>
            </a:r>
          </a:p>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88</a:t>
            </a:fld>
            <a:endParaRPr lang="de-DE"/>
          </a:p>
        </p:txBody>
      </p:sp>
    </p:spTree>
    <p:extLst>
      <p:ext uri="{BB962C8B-B14F-4D97-AF65-F5344CB8AC3E}">
        <p14:creationId xmlns:p14="http://schemas.microsoft.com/office/powerpoint/2010/main" val="1882736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label=GL bezieht sich auf die Relation zwischen dem Knoten und der NP</a:t>
            </a:r>
          </a:p>
          <a:p>
            <a:endParaRPr lang="en-US"/>
          </a:p>
          <a:p>
            <a:r>
              <a:rPr lang="en-US"/>
              <a:t>CJ = Konjunkt (d.h. die NP ist offenbar in eine Koordinationsstruktur eingebettet)</a:t>
            </a:r>
          </a:p>
        </p:txBody>
      </p:sp>
      <p:sp>
        <p:nvSpPr>
          <p:cNvPr id="4" name="Slide Number Placeholder 3"/>
          <p:cNvSpPr>
            <a:spLocks noGrp="1"/>
          </p:cNvSpPr>
          <p:nvPr>
            <p:ph type="sldNum" sz="quarter" idx="5"/>
          </p:nvPr>
        </p:nvSpPr>
        <p:spPr/>
        <p:txBody>
          <a:bodyPr/>
          <a:lstStyle/>
          <a:p>
            <a:fld id="{40D2F843-3D3D-4773-8BC9-8ABDF58A2738}" type="slidenum">
              <a:rPr lang="de-DE" smtClean="0"/>
              <a:t>90</a:t>
            </a:fld>
            <a:endParaRPr lang="de-DE"/>
          </a:p>
        </p:txBody>
      </p:sp>
    </p:spTree>
    <p:extLst>
      <p:ext uri="{BB962C8B-B14F-4D97-AF65-F5344CB8AC3E}">
        <p14:creationId xmlns:p14="http://schemas.microsoft.com/office/powerpoint/2010/main" val="2882868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CEFC</a:t>
            </a:r>
            <a:r>
              <a:rPr lang="de-DE" baseline="0"/>
              <a:t> = Referenzkorpus fürs Frz.</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7</a:t>
            </a:fld>
            <a:endParaRPr lang="de-DE"/>
          </a:p>
        </p:txBody>
      </p:sp>
    </p:spTree>
    <p:extLst>
      <p:ext uri="{BB962C8B-B14F-4D97-AF65-F5344CB8AC3E}">
        <p14:creationId xmlns:p14="http://schemas.microsoft.com/office/powerpoint/2010/main" val="369464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CEFC</a:t>
            </a:r>
            <a:r>
              <a:rPr lang="de-DE" baseline="0"/>
              <a:t> = Referenzkorpus fürs Frz.</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8</a:t>
            </a:fld>
            <a:endParaRPr lang="de-DE"/>
          </a:p>
        </p:txBody>
      </p:sp>
    </p:spTree>
    <p:extLst>
      <p:ext uri="{BB962C8B-B14F-4D97-AF65-F5344CB8AC3E}">
        <p14:creationId xmlns:p14="http://schemas.microsoft.com/office/powerpoint/2010/main" val="1380326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cs typeface="Arial" charset="0"/>
              </a:defRPr>
            </a:lvl1pPr>
            <a:lvl2pPr marL="742950" indent="-285750" defTabSz="990600" eaLnBrk="0" hangingPunct="0">
              <a:defRPr>
                <a:solidFill>
                  <a:schemeClr val="tx1"/>
                </a:solidFill>
                <a:latin typeface="Arial" charset="0"/>
                <a:cs typeface="Arial" charset="0"/>
              </a:defRPr>
            </a:lvl2pPr>
            <a:lvl3pPr marL="1143000" indent="-228600" defTabSz="990600" eaLnBrk="0" hangingPunct="0">
              <a:defRPr>
                <a:solidFill>
                  <a:schemeClr val="tx1"/>
                </a:solidFill>
                <a:latin typeface="Arial" charset="0"/>
                <a:cs typeface="Arial" charset="0"/>
              </a:defRPr>
            </a:lvl3pPr>
            <a:lvl4pPr marL="1600200" indent="-228600" defTabSz="990600" eaLnBrk="0" hangingPunct="0">
              <a:defRPr>
                <a:solidFill>
                  <a:schemeClr val="tx1"/>
                </a:solidFill>
                <a:latin typeface="Arial" charset="0"/>
                <a:cs typeface="Arial" charset="0"/>
              </a:defRPr>
            </a:lvl4pPr>
            <a:lvl5pPr marL="2057400" indent="-228600" defTabSz="990600" eaLnBrk="0" hangingPunct="0">
              <a:defRPr>
                <a:solidFill>
                  <a:schemeClr val="tx1"/>
                </a:solidFill>
                <a:latin typeface="Arial" charset="0"/>
                <a:cs typeface="Arial" charset="0"/>
              </a:defRPr>
            </a:lvl5pPr>
            <a:lvl6pPr marL="2514600" indent="-228600" defTabSz="990600" eaLnBrk="0" fontAlgn="base" hangingPunct="0">
              <a:spcBef>
                <a:spcPct val="0"/>
              </a:spcBef>
              <a:spcAft>
                <a:spcPct val="0"/>
              </a:spcAft>
              <a:defRPr>
                <a:solidFill>
                  <a:schemeClr val="tx1"/>
                </a:solidFill>
                <a:latin typeface="Arial" charset="0"/>
                <a:cs typeface="Arial" charset="0"/>
              </a:defRPr>
            </a:lvl6pPr>
            <a:lvl7pPr marL="2971800" indent="-228600" defTabSz="990600" eaLnBrk="0" fontAlgn="base" hangingPunct="0">
              <a:spcBef>
                <a:spcPct val="0"/>
              </a:spcBef>
              <a:spcAft>
                <a:spcPct val="0"/>
              </a:spcAft>
              <a:defRPr>
                <a:solidFill>
                  <a:schemeClr val="tx1"/>
                </a:solidFill>
                <a:latin typeface="Arial" charset="0"/>
                <a:cs typeface="Arial" charset="0"/>
              </a:defRPr>
            </a:lvl7pPr>
            <a:lvl8pPr marL="3429000" indent="-228600" defTabSz="990600" eaLnBrk="0" fontAlgn="base" hangingPunct="0">
              <a:spcBef>
                <a:spcPct val="0"/>
              </a:spcBef>
              <a:spcAft>
                <a:spcPct val="0"/>
              </a:spcAft>
              <a:defRPr>
                <a:solidFill>
                  <a:schemeClr val="tx1"/>
                </a:solidFill>
                <a:latin typeface="Arial" charset="0"/>
                <a:cs typeface="Arial" charset="0"/>
              </a:defRPr>
            </a:lvl8pPr>
            <a:lvl9pPr marL="3886200" indent="-228600" defTabSz="990600" eaLnBrk="0" fontAlgn="base" hangingPunct="0">
              <a:spcBef>
                <a:spcPct val="0"/>
              </a:spcBef>
              <a:spcAft>
                <a:spcPct val="0"/>
              </a:spcAft>
              <a:defRPr>
                <a:solidFill>
                  <a:schemeClr val="tx1"/>
                </a:solidFill>
                <a:latin typeface="Arial" charset="0"/>
                <a:cs typeface="Arial" charset="0"/>
              </a:defRPr>
            </a:lvl9pPr>
          </a:lstStyle>
          <a:p>
            <a:pPr eaLnBrk="1" hangingPunct="1"/>
            <a:fld id="{2E4A4F5C-E1F0-400E-8408-D90A7F5E749E}" type="slidenum">
              <a:rPr lang="de-DE" smtClean="0"/>
              <a:pPr eaLnBrk="1" hangingPunct="1"/>
              <a:t>14</a:t>
            </a:fld>
            <a:endParaRPr lang="de-DE"/>
          </a:p>
        </p:txBody>
      </p:sp>
      <p:sp>
        <p:nvSpPr>
          <p:cNvPr id="98307" name="Rectangle 2"/>
          <p:cNvSpPr>
            <a:spLocks noGrp="1" noRot="1" noChangeAspect="1" noChangeArrowheads="1" noTextEdit="1"/>
          </p:cNvSpPr>
          <p:nvPr>
            <p:ph type="sldImg"/>
          </p:nvPr>
        </p:nvSpPr>
        <p:spPr>
          <a:xfrm>
            <a:off x="755650" y="830263"/>
            <a:ext cx="5524500" cy="4143375"/>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2963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lienbildplatzhalter 1"/>
          <p:cNvSpPr>
            <a:spLocks noGrp="1" noRot="1" noChangeAspect="1" noTextEdit="1"/>
          </p:cNvSpPr>
          <p:nvPr>
            <p:ph type="sldImg"/>
          </p:nvPr>
        </p:nvSpPr>
        <p:spPr>
          <a:xfrm>
            <a:off x="931863" y="741363"/>
            <a:ext cx="4933950" cy="3702050"/>
          </a:xfrm>
          <a:ln/>
        </p:spPr>
      </p:sp>
      <p:sp>
        <p:nvSpPr>
          <p:cNvPr id="10547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p>
        </p:txBody>
      </p:sp>
      <p:sp>
        <p:nvSpPr>
          <p:cNvPr id="10547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defRPr>
                <a:solidFill>
                  <a:schemeClr val="tx1"/>
                </a:solidFill>
                <a:latin typeface="Arial" charset="0"/>
                <a:cs typeface="Arial" charset="0"/>
              </a:defRPr>
            </a:lvl1pPr>
            <a:lvl2pPr marL="685817" indent="-263776" defTabSz="914423" eaLnBrk="0" hangingPunct="0">
              <a:defRPr>
                <a:solidFill>
                  <a:schemeClr val="tx1"/>
                </a:solidFill>
                <a:latin typeface="Arial" charset="0"/>
                <a:cs typeface="Arial" charset="0"/>
              </a:defRPr>
            </a:lvl2pPr>
            <a:lvl3pPr marL="1055103" indent="-211021" defTabSz="914423" eaLnBrk="0" hangingPunct="0">
              <a:defRPr>
                <a:solidFill>
                  <a:schemeClr val="tx1"/>
                </a:solidFill>
                <a:latin typeface="Arial" charset="0"/>
                <a:cs typeface="Arial" charset="0"/>
              </a:defRPr>
            </a:lvl3pPr>
            <a:lvl4pPr marL="1477145" indent="-211021" defTabSz="914423" eaLnBrk="0" hangingPunct="0">
              <a:defRPr>
                <a:solidFill>
                  <a:schemeClr val="tx1"/>
                </a:solidFill>
                <a:latin typeface="Arial" charset="0"/>
                <a:cs typeface="Arial" charset="0"/>
              </a:defRPr>
            </a:lvl4pPr>
            <a:lvl5pPr marL="1899186" indent="-211021" defTabSz="914423" eaLnBrk="0" hangingPunct="0">
              <a:defRPr>
                <a:solidFill>
                  <a:schemeClr val="tx1"/>
                </a:solidFill>
                <a:latin typeface="Arial" charset="0"/>
                <a:cs typeface="Arial" charset="0"/>
              </a:defRPr>
            </a:lvl5pPr>
            <a:lvl6pPr marL="2321227" indent="-211021" defTabSz="914423" eaLnBrk="0" fontAlgn="base" hangingPunct="0">
              <a:spcBef>
                <a:spcPct val="0"/>
              </a:spcBef>
              <a:spcAft>
                <a:spcPct val="0"/>
              </a:spcAft>
              <a:defRPr>
                <a:solidFill>
                  <a:schemeClr val="tx1"/>
                </a:solidFill>
                <a:latin typeface="Arial" charset="0"/>
                <a:cs typeface="Arial" charset="0"/>
              </a:defRPr>
            </a:lvl6pPr>
            <a:lvl7pPr marL="2743269" indent="-211021" defTabSz="914423" eaLnBrk="0" fontAlgn="base" hangingPunct="0">
              <a:spcBef>
                <a:spcPct val="0"/>
              </a:spcBef>
              <a:spcAft>
                <a:spcPct val="0"/>
              </a:spcAft>
              <a:defRPr>
                <a:solidFill>
                  <a:schemeClr val="tx1"/>
                </a:solidFill>
                <a:latin typeface="Arial" charset="0"/>
                <a:cs typeface="Arial" charset="0"/>
              </a:defRPr>
            </a:lvl7pPr>
            <a:lvl8pPr marL="3165310" indent="-211021" defTabSz="914423" eaLnBrk="0" fontAlgn="base" hangingPunct="0">
              <a:spcBef>
                <a:spcPct val="0"/>
              </a:spcBef>
              <a:spcAft>
                <a:spcPct val="0"/>
              </a:spcAft>
              <a:defRPr>
                <a:solidFill>
                  <a:schemeClr val="tx1"/>
                </a:solidFill>
                <a:latin typeface="Arial" charset="0"/>
                <a:cs typeface="Arial" charset="0"/>
              </a:defRPr>
            </a:lvl8pPr>
            <a:lvl9pPr marL="3587351" indent="-211021" defTabSz="914423" eaLnBrk="0" fontAlgn="base" hangingPunct="0">
              <a:spcBef>
                <a:spcPct val="0"/>
              </a:spcBef>
              <a:spcAft>
                <a:spcPct val="0"/>
              </a:spcAft>
              <a:defRPr>
                <a:solidFill>
                  <a:schemeClr val="tx1"/>
                </a:solidFill>
                <a:latin typeface="Arial" charset="0"/>
                <a:cs typeface="Arial" charset="0"/>
              </a:defRPr>
            </a:lvl9pPr>
          </a:lstStyle>
          <a:p>
            <a:pPr eaLnBrk="1" hangingPunct="1"/>
            <a:fld id="{95B1CB3F-2E23-489B-BF68-A1D938EE825C}" type="slidenum">
              <a:rPr lang="de-DE" smtClean="0"/>
              <a:pPr eaLnBrk="1" hangingPunct="1"/>
              <a:t>16</a:t>
            </a:fld>
            <a:endParaRPr lang="de-DE"/>
          </a:p>
        </p:txBody>
      </p:sp>
    </p:spTree>
    <p:extLst>
      <p:ext uri="{BB962C8B-B14F-4D97-AF65-F5344CB8AC3E}">
        <p14:creationId xmlns:p14="http://schemas.microsoft.com/office/powerpoint/2010/main" val="4126280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lienbildplatzhalter 1"/>
          <p:cNvSpPr>
            <a:spLocks noGrp="1" noRot="1" noChangeAspect="1" noTextEdit="1"/>
          </p:cNvSpPr>
          <p:nvPr>
            <p:ph type="sldImg"/>
          </p:nvPr>
        </p:nvSpPr>
        <p:spPr>
          <a:xfrm>
            <a:off x="931863" y="741363"/>
            <a:ext cx="4933950" cy="3702050"/>
          </a:xfrm>
          <a:ln/>
        </p:spPr>
      </p:sp>
      <p:sp>
        <p:nvSpPr>
          <p:cNvPr id="10547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p>
        </p:txBody>
      </p:sp>
      <p:sp>
        <p:nvSpPr>
          <p:cNvPr id="10547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defRPr>
                <a:solidFill>
                  <a:schemeClr val="tx1"/>
                </a:solidFill>
                <a:latin typeface="Arial" charset="0"/>
                <a:cs typeface="Arial" charset="0"/>
              </a:defRPr>
            </a:lvl1pPr>
            <a:lvl2pPr marL="685817" indent="-263776" defTabSz="914423" eaLnBrk="0" hangingPunct="0">
              <a:defRPr>
                <a:solidFill>
                  <a:schemeClr val="tx1"/>
                </a:solidFill>
                <a:latin typeface="Arial" charset="0"/>
                <a:cs typeface="Arial" charset="0"/>
              </a:defRPr>
            </a:lvl2pPr>
            <a:lvl3pPr marL="1055103" indent="-211021" defTabSz="914423" eaLnBrk="0" hangingPunct="0">
              <a:defRPr>
                <a:solidFill>
                  <a:schemeClr val="tx1"/>
                </a:solidFill>
                <a:latin typeface="Arial" charset="0"/>
                <a:cs typeface="Arial" charset="0"/>
              </a:defRPr>
            </a:lvl3pPr>
            <a:lvl4pPr marL="1477145" indent="-211021" defTabSz="914423" eaLnBrk="0" hangingPunct="0">
              <a:defRPr>
                <a:solidFill>
                  <a:schemeClr val="tx1"/>
                </a:solidFill>
                <a:latin typeface="Arial" charset="0"/>
                <a:cs typeface="Arial" charset="0"/>
              </a:defRPr>
            </a:lvl4pPr>
            <a:lvl5pPr marL="1899186" indent="-211021" defTabSz="914423" eaLnBrk="0" hangingPunct="0">
              <a:defRPr>
                <a:solidFill>
                  <a:schemeClr val="tx1"/>
                </a:solidFill>
                <a:latin typeface="Arial" charset="0"/>
                <a:cs typeface="Arial" charset="0"/>
              </a:defRPr>
            </a:lvl5pPr>
            <a:lvl6pPr marL="2321227" indent="-211021" defTabSz="914423" eaLnBrk="0" fontAlgn="base" hangingPunct="0">
              <a:spcBef>
                <a:spcPct val="0"/>
              </a:spcBef>
              <a:spcAft>
                <a:spcPct val="0"/>
              </a:spcAft>
              <a:defRPr>
                <a:solidFill>
                  <a:schemeClr val="tx1"/>
                </a:solidFill>
                <a:latin typeface="Arial" charset="0"/>
                <a:cs typeface="Arial" charset="0"/>
              </a:defRPr>
            </a:lvl6pPr>
            <a:lvl7pPr marL="2743269" indent="-211021" defTabSz="914423" eaLnBrk="0" fontAlgn="base" hangingPunct="0">
              <a:spcBef>
                <a:spcPct val="0"/>
              </a:spcBef>
              <a:spcAft>
                <a:spcPct val="0"/>
              </a:spcAft>
              <a:defRPr>
                <a:solidFill>
                  <a:schemeClr val="tx1"/>
                </a:solidFill>
                <a:latin typeface="Arial" charset="0"/>
                <a:cs typeface="Arial" charset="0"/>
              </a:defRPr>
            </a:lvl7pPr>
            <a:lvl8pPr marL="3165310" indent="-211021" defTabSz="914423" eaLnBrk="0" fontAlgn="base" hangingPunct="0">
              <a:spcBef>
                <a:spcPct val="0"/>
              </a:spcBef>
              <a:spcAft>
                <a:spcPct val="0"/>
              </a:spcAft>
              <a:defRPr>
                <a:solidFill>
                  <a:schemeClr val="tx1"/>
                </a:solidFill>
                <a:latin typeface="Arial" charset="0"/>
                <a:cs typeface="Arial" charset="0"/>
              </a:defRPr>
            </a:lvl8pPr>
            <a:lvl9pPr marL="3587351" indent="-211021" defTabSz="914423" eaLnBrk="0" fontAlgn="base" hangingPunct="0">
              <a:spcBef>
                <a:spcPct val="0"/>
              </a:spcBef>
              <a:spcAft>
                <a:spcPct val="0"/>
              </a:spcAft>
              <a:defRPr>
                <a:solidFill>
                  <a:schemeClr val="tx1"/>
                </a:solidFill>
                <a:latin typeface="Arial" charset="0"/>
                <a:cs typeface="Arial" charset="0"/>
              </a:defRPr>
            </a:lvl9pPr>
          </a:lstStyle>
          <a:p>
            <a:pPr eaLnBrk="1" hangingPunct="1"/>
            <a:fld id="{95B1CB3F-2E23-489B-BF68-A1D938EE825C}" type="slidenum">
              <a:rPr lang="de-DE" smtClean="0"/>
              <a:pPr eaLnBrk="1" hangingPunct="1"/>
              <a:t>18</a:t>
            </a:fld>
            <a:endParaRPr lang="de-DE"/>
          </a:p>
        </p:txBody>
      </p:sp>
    </p:spTree>
    <p:extLst>
      <p:ext uri="{BB962C8B-B14F-4D97-AF65-F5344CB8AC3E}">
        <p14:creationId xmlns:p14="http://schemas.microsoft.com/office/powerpoint/2010/main" val="242269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55650" y="830263"/>
            <a:ext cx="5524500" cy="4143375"/>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9A19B123-D3B9-4D2D-9411-7DF42102557F}" type="slidenum">
              <a:rPr lang="de-DE" smtClean="0"/>
              <a:pPr>
                <a:defRPr/>
              </a:pPr>
              <a:t>26</a:t>
            </a:fld>
            <a:endParaRPr lang="de-DE"/>
          </a:p>
        </p:txBody>
      </p:sp>
    </p:spTree>
    <p:extLst>
      <p:ext uri="{BB962C8B-B14F-4D97-AF65-F5344CB8AC3E}">
        <p14:creationId xmlns:p14="http://schemas.microsoft.com/office/powerpoint/2010/main" val="143623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cs typeface="Arial" charset="0"/>
              </a:defRPr>
            </a:lvl1pPr>
            <a:lvl2pPr marL="742950" indent="-285750" defTabSz="990600" eaLnBrk="0" hangingPunct="0">
              <a:defRPr>
                <a:solidFill>
                  <a:schemeClr val="tx1"/>
                </a:solidFill>
                <a:latin typeface="Arial" charset="0"/>
                <a:cs typeface="Arial" charset="0"/>
              </a:defRPr>
            </a:lvl2pPr>
            <a:lvl3pPr marL="1143000" indent="-228600" defTabSz="990600" eaLnBrk="0" hangingPunct="0">
              <a:defRPr>
                <a:solidFill>
                  <a:schemeClr val="tx1"/>
                </a:solidFill>
                <a:latin typeface="Arial" charset="0"/>
                <a:cs typeface="Arial" charset="0"/>
              </a:defRPr>
            </a:lvl3pPr>
            <a:lvl4pPr marL="1600200" indent="-228600" defTabSz="990600" eaLnBrk="0" hangingPunct="0">
              <a:defRPr>
                <a:solidFill>
                  <a:schemeClr val="tx1"/>
                </a:solidFill>
                <a:latin typeface="Arial" charset="0"/>
                <a:cs typeface="Arial" charset="0"/>
              </a:defRPr>
            </a:lvl4pPr>
            <a:lvl5pPr marL="2057400" indent="-228600" defTabSz="990600" eaLnBrk="0" hangingPunct="0">
              <a:defRPr>
                <a:solidFill>
                  <a:schemeClr val="tx1"/>
                </a:solidFill>
                <a:latin typeface="Arial" charset="0"/>
                <a:cs typeface="Arial" charset="0"/>
              </a:defRPr>
            </a:lvl5pPr>
            <a:lvl6pPr marL="2514600" indent="-228600" defTabSz="990600" eaLnBrk="0" fontAlgn="base" hangingPunct="0">
              <a:spcBef>
                <a:spcPct val="0"/>
              </a:spcBef>
              <a:spcAft>
                <a:spcPct val="0"/>
              </a:spcAft>
              <a:defRPr>
                <a:solidFill>
                  <a:schemeClr val="tx1"/>
                </a:solidFill>
                <a:latin typeface="Arial" charset="0"/>
                <a:cs typeface="Arial" charset="0"/>
              </a:defRPr>
            </a:lvl6pPr>
            <a:lvl7pPr marL="2971800" indent="-228600" defTabSz="990600" eaLnBrk="0" fontAlgn="base" hangingPunct="0">
              <a:spcBef>
                <a:spcPct val="0"/>
              </a:spcBef>
              <a:spcAft>
                <a:spcPct val="0"/>
              </a:spcAft>
              <a:defRPr>
                <a:solidFill>
                  <a:schemeClr val="tx1"/>
                </a:solidFill>
                <a:latin typeface="Arial" charset="0"/>
                <a:cs typeface="Arial" charset="0"/>
              </a:defRPr>
            </a:lvl7pPr>
            <a:lvl8pPr marL="3429000" indent="-228600" defTabSz="990600" eaLnBrk="0" fontAlgn="base" hangingPunct="0">
              <a:spcBef>
                <a:spcPct val="0"/>
              </a:spcBef>
              <a:spcAft>
                <a:spcPct val="0"/>
              </a:spcAft>
              <a:defRPr>
                <a:solidFill>
                  <a:schemeClr val="tx1"/>
                </a:solidFill>
                <a:latin typeface="Arial" charset="0"/>
                <a:cs typeface="Arial" charset="0"/>
              </a:defRPr>
            </a:lvl8pPr>
            <a:lvl9pPr marL="3886200" indent="-228600" defTabSz="990600" eaLnBrk="0" fontAlgn="base" hangingPunct="0">
              <a:spcBef>
                <a:spcPct val="0"/>
              </a:spcBef>
              <a:spcAft>
                <a:spcPct val="0"/>
              </a:spcAft>
              <a:defRPr>
                <a:solidFill>
                  <a:schemeClr val="tx1"/>
                </a:solidFill>
                <a:latin typeface="Arial" charset="0"/>
                <a:cs typeface="Arial" charset="0"/>
              </a:defRPr>
            </a:lvl9pPr>
          </a:lstStyle>
          <a:p>
            <a:pPr eaLnBrk="1" hangingPunct="1"/>
            <a:fld id="{8BC368C9-A6BE-4F70-98B0-38DFC8F90FC9}" type="slidenum">
              <a:rPr lang="de-DE" smtClean="0"/>
              <a:pPr eaLnBrk="1" hangingPunct="1"/>
              <a:t>62</a:t>
            </a:fld>
            <a:endParaRPr lang="de-DE"/>
          </a:p>
        </p:txBody>
      </p:sp>
      <p:sp>
        <p:nvSpPr>
          <p:cNvPr id="102403" name="Rectangle 2"/>
          <p:cNvSpPr>
            <a:spLocks noGrp="1" noRot="1" noChangeAspect="1" noChangeArrowheads="1" noTextEdit="1"/>
          </p:cNvSpPr>
          <p:nvPr>
            <p:ph type="sldImg"/>
          </p:nvPr>
        </p:nvSpPr>
        <p:spPr>
          <a:xfrm>
            <a:off x="755650" y="830263"/>
            <a:ext cx="5524500" cy="4143375"/>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779332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DE"/>
              <a:t>PRELS: substituting relative pronoun, e.g. </a:t>
            </a:r>
            <a:r>
              <a:rPr lang="en-GB"/>
              <a:t>dafür, dabei, deswegen, trotzdem</a:t>
            </a:r>
            <a:endParaRPr lang="en-DE"/>
          </a:p>
        </p:txBody>
      </p:sp>
      <p:sp>
        <p:nvSpPr>
          <p:cNvPr id="4" name="Slide Number Placeholder 3"/>
          <p:cNvSpPr>
            <a:spLocks noGrp="1"/>
          </p:cNvSpPr>
          <p:nvPr>
            <p:ph type="sldNum" sz="quarter" idx="5"/>
          </p:nvPr>
        </p:nvSpPr>
        <p:spPr/>
        <p:txBody>
          <a:bodyPr/>
          <a:lstStyle/>
          <a:p>
            <a:fld id="{40D2F843-3D3D-4773-8BC9-8ABDF58A2738}" type="slidenum">
              <a:rPr lang="de-DE" smtClean="0"/>
              <a:t>65</a:t>
            </a:fld>
            <a:endParaRPr lang="de-DE"/>
          </a:p>
        </p:txBody>
      </p:sp>
    </p:spTree>
    <p:extLst>
      <p:ext uri="{BB962C8B-B14F-4D97-AF65-F5344CB8AC3E}">
        <p14:creationId xmlns:p14="http://schemas.microsoft.com/office/powerpoint/2010/main" val="289992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3963701-13B0-4ED5-AFE7-5E9DD23A63DA}" type="datetime1">
              <a:rPr lang="de-DE" smtClean="0"/>
              <a:t>10.03.24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8C07071-7B9E-4BC6-A2DD-1BFB2F7C966C}" type="datetime1">
              <a:rPr lang="de-DE" smtClean="0"/>
              <a:t>10.03.24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E0C0C90-A0EF-4AEB-9444-CFBB27C32A76}" type="datetime1">
              <a:rPr lang="de-DE" smtClean="0"/>
              <a:t>10.03.24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l">
              <a:defRPr b="1">
                <a:solidFill>
                  <a:schemeClr val="tx2">
                    <a:lumMod val="75000"/>
                  </a:schemeClr>
                </a:solidFill>
              </a:defRPr>
            </a:lvl1p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5E41E576-C112-4770-9B1B-6F5E8AB13F74}" type="datetime1">
              <a:rPr lang="de-DE" smtClean="0"/>
              <a:t>10.03.24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cxnSp>
        <p:nvCxnSpPr>
          <p:cNvPr id="8" name="Gerader Verbinder 7"/>
          <p:cNvCxnSpPr/>
          <p:nvPr userDrawn="1"/>
        </p:nvCxnSpPr>
        <p:spPr>
          <a:xfrm>
            <a:off x="0" y="1484784"/>
            <a:ext cx="9144000" cy="0"/>
          </a:xfrm>
          <a:prstGeom prst="line">
            <a:avLst/>
          </a:prstGeom>
          <a:ln w="28575">
            <a:solidFill>
              <a:srgbClr val="002060"/>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4C9B0629-78F9-4BC3-90B1-5DE72FA55699}" type="datetime1">
              <a:rPr lang="de-DE" smtClean="0"/>
              <a:t>10.03.24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8D042B13-6429-44F7-A85E-190F680998D1}" type="datetime1">
              <a:rPr lang="de-DE" smtClean="0"/>
              <a:t>10.03.24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2F5A3CDF-07FC-4F8C-81C8-A28F058F5775}" type="datetime1">
              <a:rPr lang="de-DE" smtClean="0"/>
              <a:t>10.03.24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BBFF9B9-94CE-4315-9178-ECE6823DAA87}" type="datetime1">
              <a:rPr lang="de-DE" smtClean="0"/>
              <a:t>10.03.24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BBF92FE-655E-43B2-B835-11A2A3D6E090}" type="datetime1">
              <a:rPr lang="de-DE" smtClean="0"/>
              <a:t>10.03.24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9ED42B71-6617-4BF8-86A0-90FDA5409FA7}" type="datetime1">
              <a:rPr lang="de-DE" smtClean="0"/>
              <a:t>10.03.24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B2601AD0-8A8F-4482-A330-59DAC943269F}" type="datetime1">
              <a:rPr lang="de-DE" smtClean="0"/>
              <a:t>10.03.24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84859-740E-4651-9040-A598032C87A2}" type="datetime1">
              <a:rPr lang="de-DE" smtClean="0"/>
              <a:t>10.03.24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korpling.german.hu-berlin.de/annis3-snapsho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korpling.german.hu-berlin.de/annis3-snapshot"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korpling.german.hu-berlin.de/ridges/download/pubs/annotationGuidelines_v4.1.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korpling.german.hu-berlin.de/annis3" TargetMode="External"/><Relationship Id="rId2" Type="http://schemas.openxmlformats.org/officeDocument/2006/relationships/hyperlink" Target="http://annis-tools.org/"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korpling.german.hu-berlin.de/ridges/download/pubs/annotationGuidelines_v4.1.pdf" TargetMode="External"/><Relationship Id="rId2" Type="http://schemas.openxmlformats.org/officeDocument/2006/relationships/hyperlink" Target="http://korpling.german.hu-berlin.de/ridges/documentation_v4.1_en.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25218" y="2132856"/>
            <a:ext cx="8784976" cy="1470025"/>
          </a:xfrm>
        </p:spPr>
        <p:txBody>
          <a:bodyPr>
            <a:normAutofit/>
          </a:bodyPr>
          <a:lstStyle/>
          <a:p>
            <a:r>
              <a:rPr lang="en-US" sz="6000" b="1">
                <a:solidFill>
                  <a:srgbClr val="002060"/>
                </a:solidFill>
              </a:rPr>
              <a:t>ANNIS and the reference corpora of historical German</a:t>
            </a:r>
            <a:endParaRPr lang="de-DE" sz="5400">
              <a:solidFill>
                <a:srgbClr val="002060"/>
              </a:solidFill>
            </a:endParaRPr>
          </a:p>
        </p:txBody>
      </p:sp>
      <p:sp>
        <p:nvSpPr>
          <p:cNvPr id="3" name="TextBox 2">
            <a:extLst>
              <a:ext uri="{FF2B5EF4-FFF2-40B4-BE49-F238E27FC236}">
                <a16:creationId xmlns:a16="http://schemas.microsoft.com/office/drawing/2014/main" id="{039DB622-616B-7D69-9980-EE684FD35F65}"/>
              </a:ext>
            </a:extLst>
          </p:cNvPr>
          <p:cNvSpPr txBox="1"/>
          <p:nvPr/>
        </p:nvSpPr>
        <p:spPr>
          <a:xfrm>
            <a:off x="683568" y="5373216"/>
            <a:ext cx="7992888" cy="1200329"/>
          </a:xfrm>
          <a:prstGeom prst="rect">
            <a:avLst/>
          </a:prstGeom>
          <a:noFill/>
        </p:spPr>
        <p:txBody>
          <a:bodyPr wrap="square" rtlCol="0">
            <a:spAutoFit/>
          </a:bodyPr>
          <a:lstStyle/>
          <a:p>
            <a:pPr algn="ctr"/>
            <a:r>
              <a:rPr lang="en-DE"/>
              <a:t>partly based on Perlitz &amp; Odebrecht, </a:t>
            </a:r>
            <a:r>
              <a:rPr lang="en-GB"/>
              <a:t>ANNIS Einführung</a:t>
            </a:r>
          </a:p>
          <a:p>
            <a:pPr algn="ctr"/>
            <a:r>
              <a:rPr lang="en-GB"/>
              <a:t>RIDGES Herbology 4.1. https://www.linguistik.hu-berlin.de/de/institut/professuren/korpuslinguistik/lehre/folien-material/2015_historische_korpora (CC-BY)</a:t>
            </a:r>
            <a:endParaRPr lang="en-DE"/>
          </a:p>
        </p:txBody>
      </p:sp>
    </p:spTree>
    <p:extLst>
      <p:ext uri="{BB962C8B-B14F-4D97-AF65-F5344CB8AC3E}">
        <p14:creationId xmlns:p14="http://schemas.microsoft.com/office/powerpoint/2010/main" val="1097660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https://korpling.german.hu-berlin.de/annis3-snapshot/</a:t>
            </a:r>
          </a:p>
        </p:txBody>
      </p:sp>
      <p:sp>
        <p:nvSpPr>
          <p:cNvPr id="3" name="Inhaltsplatzhalter 2"/>
          <p:cNvSpPr>
            <a:spLocks noGrp="1"/>
          </p:cNvSpPr>
          <p:nvPr>
            <p:ph idx="1"/>
          </p:nvPr>
        </p:nvSpPr>
        <p:spPr/>
        <p:txBody>
          <a:bodyPr/>
          <a:lstStyle/>
          <a:p>
            <a:r>
              <a:rPr lang="de-DE" dirty="0">
                <a:hlinkClick r:id="rId2"/>
              </a:rPr>
              <a:t>https://korpling.german.hu-berlin.de/annis3-snapshot</a:t>
            </a:r>
            <a:endParaRPr lang="de-DE" dirty="0"/>
          </a:p>
          <a:p>
            <a:endParaRPr lang="de-DE" dirty="0"/>
          </a:p>
        </p:txBody>
      </p:sp>
      <p:sp>
        <p:nvSpPr>
          <p:cNvPr id="4" name="Foliennummernplatzhalter 3"/>
          <p:cNvSpPr>
            <a:spLocks noGrp="1"/>
          </p:cNvSpPr>
          <p:nvPr>
            <p:ph type="sldNum" sz="quarter" idx="12"/>
          </p:nvPr>
        </p:nvSpPr>
        <p:spPr/>
        <p:txBody>
          <a:bodyPr/>
          <a:lstStyle/>
          <a:p>
            <a:fld id="{8F5FBA83-1A4B-4001-AFD1-B874891ADCA0}" type="slidenum">
              <a:rPr lang="de-DE" smtClean="0"/>
              <a:t>10</a:t>
            </a:fld>
            <a:endParaRPr lang="de-DE"/>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991"/>
          <a:stretch/>
        </p:blipFill>
        <p:spPr bwMode="auto">
          <a:xfrm>
            <a:off x="363835" y="1340768"/>
            <a:ext cx="8416330" cy="50007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feld 5"/>
          <p:cNvSpPr txBox="1"/>
          <p:nvPr/>
        </p:nvSpPr>
        <p:spPr>
          <a:xfrm>
            <a:off x="3635896" y="2690336"/>
            <a:ext cx="4536504" cy="646331"/>
          </a:xfrm>
          <a:prstGeom prst="rect">
            <a:avLst/>
          </a:prstGeom>
          <a:solidFill>
            <a:schemeClr val="accent5">
              <a:lumMod val="60000"/>
              <a:lumOff val="40000"/>
            </a:schemeClr>
          </a:solidFill>
        </p:spPr>
        <p:txBody>
          <a:bodyPr wrap="square" rtlCol="0">
            <a:spAutoFit/>
          </a:bodyPr>
          <a:lstStyle/>
          <a:p>
            <a:r>
              <a:rPr lang="de-DE" dirty="0"/>
              <a:t>Access: https://korpling.german.hu-berlin.de/annis3/</a:t>
            </a:r>
          </a:p>
        </p:txBody>
      </p:sp>
      <p:sp>
        <p:nvSpPr>
          <p:cNvPr id="8" name="Fußzeilenplatzhalter 4">
            <a:extLst>
              <a:ext uri="{FF2B5EF4-FFF2-40B4-BE49-F238E27FC236}">
                <a16:creationId xmlns:a16="http://schemas.microsoft.com/office/drawing/2014/main" id="{0C764DEE-601C-D84F-9EE7-03A5B265BCBC}"/>
              </a:ext>
            </a:extLst>
          </p:cNvPr>
          <p:cNvSpPr>
            <a:spLocks noGrp="1"/>
          </p:cNvSpPr>
          <p:nvPr>
            <p:ph type="ftr" sz="quarter" idx="11"/>
          </p:nvPr>
        </p:nvSpPr>
        <p:spPr>
          <a:xfrm>
            <a:off x="0" y="6356350"/>
            <a:ext cx="9144000" cy="365125"/>
          </a:xfrm>
        </p:spPr>
        <p:txBody>
          <a:bodyPr/>
          <a:lstStyle/>
          <a:p>
            <a:r>
              <a:rPr lang="de-DE"/>
              <a:t>Slide based on the ANNIS tutorial by L. Perlitz &amp; C. Odebrecht</a:t>
            </a:r>
          </a:p>
        </p:txBody>
      </p:sp>
    </p:spTree>
    <p:extLst>
      <p:ext uri="{BB962C8B-B14F-4D97-AF65-F5344CB8AC3E}">
        <p14:creationId xmlns:p14="http://schemas.microsoft.com/office/powerpoint/2010/main" val="39580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normAutofit/>
          </a:bodyPr>
          <a:lstStyle/>
          <a:p>
            <a:pPr marL="0" indent="0" algn="ctr">
              <a:buNone/>
            </a:pPr>
            <a:endParaRPr lang="de-DE" sz="4400" dirty="0"/>
          </a:p>
          <a:p>
            <a:pPr marL="0" indent="0" algn="ctr">
              <a:buNone/>
            </a:pPr>
            <a:r>
              <a:rPr lang="de-DE" sz="4400" dirty="0"/>
              <a:t>Interface</a:t>
            </a:r>
          </a:p>
          <a:p>
            <a:pPr marL="0" indent="0" algn="ctr">
              <a:buNone/>
            </a:pPr>
            <a:r>
              <a:rPr lang="de-DE" dirty="0"/>
              <a:t>Start page, help, query window</a:t>
            </a:r>
          </a:p>
        </p:txBody>
      </p:sp>
      <p:sp>
        <p:nvSpPr>
          <p:cNvPr id="4" name="Foliennummernplatzhalter 3"/>
          <p:cNvSpPr>
            <a:spLocks noGrp="1"/>
          </p:cNvSpPr>
          <p:nvPr>
            <p:ph type="sldNum" sz="quarter" idx="12"/>
          </p:nvPr>
        </p:nvSpPr>
        <p:spPr/>
        <p:txBody>
          <a:bodyPr/>
          <a:lstStyle/>
          <a:p>
            <a:fld id="{8F5FBA83-1A4B-4001-AFD1-B874891ADCA0}" type="slidenum">
              <a:rPr lang="de-DE" smtClean="0"/>
              <a:t>11</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96668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dirty="0">
                <a:solidFill>
                  <a:prstClr val="black"/>
                </a:solidFill>
              </a:rPr>
              <a:t>Interface</a:t>
            </a:r>
            <a:br>
              <a:rPr lang="de-DE" dirty="0">
                <a:solidFill>
                  <a:prstClr val="black"/>
                </a:solidFill>
              </a:rPr>
            </a:br>
            <a:r>
              <a:rPr lang="de-DE" dirty="0">
                <a:solidFill>
                  <a:prstClr val="black"/>
                </a:solidFill>
              </a:rPr>
              <a:t>Start page</a:t>
            </a:r>
            <a:endParaRPr lang="de-DE" sz="2800" dirty="0"/>
          </a:p>
        </p:txBody>
      </p:sp>
      <p:sp>
        <p:nvSpPr>
          <p:cNvPr id="3" name="Inhaltsplatzhalter 2"/>
          <p:cNvSpPr>
            <a:spLocks noGrp="1"/>
          </p:cNvSpPr>
          <p:nvPr>
            <p:ph idx="1"/>
          </p:nvPr>
        </p:nvSpPr>
        <p:spPr/>
        <p:txBody>
          <a:bodyPr/>
          <a:lstStyle/>
          <a:p>
            <a:r>
              <a:rPr lang="de-DE" dirty="0">
                <a:hlinkClick r:id="rId2"/>
              </a:rPr>
              <a:t>https://korpling.german.hu-berlin.de/annis3-snapshot</a:t>
            </a:r>
            <a:endParaRPr lang="de-DE" dirty="0"/>
          </a:p>
          <a:p>
            <a:endParaRPr lang="de-DE" dirty="0"/>
          </a:p>
        </p:txBody>
      </p:sp>
      <p:sp>
        <p:nvSpPr>
          <p:cNvPr id="4" name="Foliennummernplatzhalter 3"/>
          <p:cNvSpPr>
            <a:spLocks noGrp="1"/>
          </p:cNvSpPr>
          <p:nvPr>
            <p:ph type="sldNum" sz="quarter" idx="12"/>
          </p:nvPr>
        </p:nvSpPr>
        <p:spPr/>
        <p:txBody>
          <a:bodyPr/>
          <a:lstStyle/>
          <a:p>
            <a:fld id="{8F5FBA83-1A4B-4001-AFD1-B874891ADCA0}" type="slidenum">
              <a:rPr lang="de-DE" smtClean="0"/>
              <a:t>12</a:t>
            </a:fld>
            <a:endParaRPr lang="de-DE"/>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991"/>
          <a:stretch/>
        </p:blipFill>
        <p:spPr bwMode="auto">
          <a:xfrm>
            <a:off x="363835" y="1452612"/>
            <a:ext cx="8416330" cy="50007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feld 21"/>
          <p:cNvSpPr txBox="1">
            <a:spLocks noChangeArrowheads="1"/>
          </p:cNvSpPr>
          <p:nvPr/>
        </p:nvSpPr>
        <p:spPr bwMode="auto">
          <a:xfrm>
            <a:off x="5508104" y="2339780"/>
            <a:ext cx="2520280"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Example queries for all corpora in ANNIS</a:t>
            </a:r>
            <a:endParaRPr lang="de-DE" sz="2000" dirty="0">
              <a:solidFill>
                <a:srgbClr val="FF0000"/>
              </a:solidFill>
            </a:endParaRPr>
          </a:p>
        </p:txBody>
      </p:sp>
      <p:cxnSp>
        <p:nvCxnSpPr>
          <p:cNvPr id="7" name="Gerade Verbindung mit Pfeil 6"/>
          <p:cNvCxnSpPr/>
          <p:nvPr/>
        </p:nvCxnSpPr>
        <p:spPr>
          <a:xfrm flipH="1">
            <a:off x="4860034" y="2986111"/>
            <a:ext cx="648070" cy="37088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feld 21"/>
          <p:cNvSpPr txBox="1">
            <a:spLocks noChangeArrowheads="1"/>
          </p:cNvSpPr>
          <p:nvPr/>
        </p:nvSpPr>
        <p:spPr bwMode="auto">
          <a:xfrm>
            <a:off x="2627782" y="4211988"/>
            <a:ext cx="2088232"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List of all corpora in ANNIS</a:t>
            </a:r>
            <a:endParaRPr lang="de-DE" sz="2000" dirty="0">
              <a:solidFill>
                <a:srgbClr val="FF0000"/>
              </a:solidFill>
            </a:endParaRPr>
          </a:p>
        </p:txBody>
      </p:sp>
      <p:cxnSp>
        <p:nvCxnSpPr>
          <p:cNvPr id="13" name="Gerade Verbindung mit Pfeil 12"/>
          <p:cNvCxnSpPr/>
          <p:nvPr/>
        </p:nvCxnSpPr>
        <p:spPr>
          <a:xfrm flipH="1">
            <a:off x="1979712" y="4858319"/>
            <a:ext cx="648070" cy="37088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21"/>
          <p:cNvSpPr txBox="1">
            <a:spLocks noChangeArrowheads="1"/>
          </p:cNvSpPr>
          <p:nvPr/>
        </p:nvSpPr>
        <p:spPr bwMode="auto">
          <a:xfrm>
            <a:off x="4860034" y="1556792"/>
            <a:ext cx="2088232"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Tutorial &amp; example queries </a:t>
            </a:r>
            <a:endParaRPr lang="de-DE" sz="2000" dirty="0">
              <a:solidFill>
                <a:srgbClr val="FF0000"/>
              </a:solidFill>
            </a:endParaRPr>
          </a:p>
        </p:txBody>
      </p:sp>
      <p:cxnSp>
        <p:nvCxnSpPr>
          <p:cNvPr id="15" name="Gerade Verbindung mit Pfeil 14"/>
          <p:cNvCxnSpPr/>
          <p:nvPr/>
        </p:nvCxnSpPr>
        <p:spPr>
          <a:xfrm flipH="1">
            <a:off x="3923928" y="1904310"/>
            <a:ext cx="936106" cy="1854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7" name="Grafik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5" name="Fußzeilenplatzhalter 4"/>
          <p:cNvSpPr>
            <a:spLocks noGrp="1"/>
          </p:cNvSpPr>
          <p:nvPr>
            <p:ph type="ftr" sz="quarter" idx="11"/>
          </p:nvPr>
        </p:nvSpPr>
        <p:spPr>
          <a:xfrm>
            <a:off x="0" y="6520259"/>
            <a:ext cx="9144000" cy="365125"/>
          </a:xfrm>
        </p:spPr>
        <p:txBody>
          <a:bodyPr/>
          <a:lstStyle/>
          <a:p>
            <a:r>
              <a:rPr lang="de-DE"/>
              <a:t>Slide based on the ANNIS tutorial by L. Perlitz &amp; C. Odebrecht</a:t>
            </a:r>
          </a:p>
        </p:txBody>
      </p:sp>
    </p:spTree>
    <p:extLst>
      <p:ext uri="{BB962C8B-B14F-4D97-AF65-F5344CB8AC3E}">
        <p14:creationId xmlns:p14="http://schemas.microsoft.com/office/powerpoint/2010/main" val="947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dirty="0">
                <a:solidFill>
                  <a:prstClr val="black"/>
                </a:solidFill>
              </a:rPr>
              <a:t>Interface</a:t>
            </a:r>
            <a:br>
              <a:rPr lang="de-DE" dirty="0">
                <a:solidFill>
                  <a:prstClr val="black"/>
                </a:solidFill>
              </a:rPr>
            </a:br>
            <a:r>
              <a:rPr lang="de-DE" dirty="0">
                <a:solidFill>
                  <a:prstClr val="black"/>
                </a:solidFill>
              </a:rPr>
              <a:t>Tutorial</a:t>
            </a:r>
            <a:endParaRPr lang="de-DE" sz="2800" dirty="0"/>
          </a:p>
        </p:txBody>
      </p:sp>
      <p:sp>
        <p:nvSpPr>
          <p:cNvPr id="4" name="Foliennummernplatzhalter 3"/>
          <p:cNvSpPr>
            <a:spLocks noGrp="1"/>
          </p:cNvSpPr>
          <p:nvPr>
            <p:ph type="sldNum" sz="quarter" idx="12"/>
          </p:nvPr>
        </p:nvSpPr>
        <p:spPr/>
        <p:txBody>
          <a:bodyPr/>
          <a:lstStyle/>
          <a:p>
            <a:fld id="{8F5FBA83-1A4B-4001-AFD1-B874891ADCA0}" type="slidenum">
              <a:rPr lang="de-DE" smtClean="0"/>
              <a:t>13</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5381" y="1561058"/>
            <a:ext cx="8133238" cy="48922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feld 21"/>
          <p:cNvSpPr txBox="1">
            <a:spLocks noChangeArrowheads="1"/>
          </p:cNvSpPr>
          <p:nvPr/>
        </p:nvSpPr>
        <p:spPr bwMode="auto">
          <a:xfrm>
            <a:off x="4860034" y="1907540"/>
            <a:ext cx="2520280"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Verschiedene Kapitel</a:t>
            </a:r>
            <a:endParaRPr lang="de-DE" sz="2000" dirty="0">
              <a:solidFill>
                <a:srgbClr val="FF0000"/>
              </a:solidFill>
            </a:endParaRPr>
          </a:p>
        </p:txBody>
      </p:sp>
      <p:cxnSp>
        <p:nvCxnSpPr>
          <p:cNvPr id="9" name="Gerade Verbindung mit Pfeil 8"/>
          <p:cNvCxnSpPr/>
          <p:nvPr/>
        </p:nvCxnSpPr>
        <p:spPr>
          <a:xfrm flipH="1">
            <a:off x="4211964" y="2276833"/>
            <a:ext cx="648070" cy="37088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feld 21"/>
          <p:cNvSpPr txBox="1">
            <a:spLocks noChangeArrowheads="1"/>
          </p:cNvSpPr>
          <p:nvPr/>
        </p:nvSpPr>
        <p:spPr bwMode="auto">
          <a:xfrm>
            <a:off x="4572000" y="5589240"/>
            <a:ext cx="2520280"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Nicht-aktiver Reiter</a:t>
            </a:r>
          </a:p>
        </p:txBody>
      </p:sp>
      <p:cxnSp>
        <p:nvCxnSpPr>
          <p:cNvPr id="11" name="Gerade Verbindung mit Pfeil 10"/>
          <p:cNvCxnSpPr/>
          <p:nvPr/>
        </p:nvCxnSpPr>
        <p:spPr>
          <a:xfrm flipH="1">
            <a:off x="3923930" y="5958533"/>
            <a:ext cx="648070" cy="37088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ußzeilenplatzhalter 2"/>
          <p:cNvSpPr>
            <a:spLocks noGrp="1"/>
          </p:cNvSpPr>
          <p:nvPr>
            <p:ph type="ftr" sz="quarter" idx="11"/>
          </p:nvPr>
        </p:nvSpPr>
        <p:spPr>
          <a:xfrm>
            <a:off x="0" y="6525344"/>
            <a:ext cx="9144000" cy="365125"/>
          </a:xfrm>
        </p:spPr>
        <p:txBody>
          <a:bodyPr/>
          <a:lstStyle/>
          <a:p>
            <a:r>
              <a:rPr lang="de-DE"/>
              <a:t>Slide based on the ANNIS tutorial by L. Perlitz &amp; C. Odebrecht</a:t>
            </a:r>
          </a:p>
        </p:txBody>
      </p:sp>
    </p:spTree>
    <p:extLst>
      <p:ext uri="{BB962C8B-B14F-4D97-AF65-F5344CB8AC3E}">
        <p14:creationId xmlns:p14="http://schemas.microsoft.com/office/powerpoint/2010/main" val="149265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887" y="4077072"/>
            <a:ext cx="2048538" cy="222263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21700"/>
          <a:stretch/>
        </p:blipFill>
        <p:spPr bwMode="auto">
          <a:xfrm>
            <a:off x="611560" y="1449132"/>
            <a:ext cx="3133682" cy="48601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itel 1"/>
          <p:cNvSpPr>
            <a:spLocks noGrp="1"/>
          </p:cNvSpPr>
          <p:nvPr>
            <p:ph type="title"/>
          </p:nvPr>
        </p:nvSpPr>
        <p:spPr/>
        <p:txBody>
          <a:bodyPr>
            <a:normAutofit fontScale="90000"/>
          </a:bodyPr>
          <a:lstStyle/>
          <a:p>
            <a:r>
              <a:rPr lang="de-DE" dirty="0"/>
              <a:t>Interface</a:t>
            </a:r>
            <a:br>
              <a:rPr lang="de-DE" dirty="0"/>
            </a:br>
            <a:r>
              <a:rPr lang="de-DE" dirty="0"/>
              <a:t>Query window</a:t>
            </a:r>
          </a:p>
        </p:txBody>
      </p:sp>
      <p:sp>
        <p:nvSpPr>
          <p:cNvPr id="8195" name="Foliennummernplatzhalter 4"/>
          <p:cNvSpPr>
            <a:spLocks noGrp="1"/>
          </p:cNvSpPr>
          <p:nvPr>
            <p:ph type="sldNum" sz="quarter" idx="12"/>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87014672-5873-443D-B8D8-39D29B7BE3F4}" type="slidenum">
              <a:rPr lang="de-DE" smtClean="0"/>
              <a:pPr/>
              <a:t>14</a:t>
            </a:fld>
            <a:endParaRPr lang="de-DE" dirty="0"/>
          </a:p>
        </p:txBody>
      </p:sp>
      <p:sp>
        <p:nvSpPr>
          <p:cNvPr id="20" name="Textfeld 21"/>
          <p:cNvSpPr txBox="1">
            <a:spLocks noChangeArrowheads="1"/>
          </p:cNvSpPr>
          <p:nvPr/>
        </p:nvSpPr>
        <p:spPr bwMode="auto">
          <a:xfrm>
            <a:off x="4317424" y="2348880"/>
            <a:ext cx="2237343"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enter query, start with Cmd+Enter</a:t>
            </a:r>
          </a:p>
        </p:txBody>
      </p:sp>
      <p:cxnSp>
        <p:nvCxnSpPr>
          <p:cNvPr id="21" name="Gerade Verbindung mit Pfeil 20"/>
          <p:cNvCxnSpPr>
            <a:stCxn id="20" idx="1"/>
          </p:cNvCxnSpPr>
          <p:nvPr/>
        </p:nvCxnSpPr>
        <p:spPr>
          <a:xfrm flipH="1">
            <a:off x="2638380" y="2672046"/>
            <a:ext cx="1679044" cy="1384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21"/>
          <p:cNvSpPr txBox="1">
            <a:spLocks noChangeArrowheads="1"/>
          </p:cNvSpPr>
          <p:nvPr/>
        </p:nvSpPr>
        <p:spPr bwMode="auto">
          <a:xfrm>
            <a:off x="3098359" y="4726724"/>
            <a:ext cx="2337737" cy="1477328"/>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err="1">
                <a:solidFill>
                  <a:srgbClr val="FF0000"/>
                </a:solidFill>
              </a:rPr>
              <a:t>corpus list</a:t>
            </a:r>
            <a:endParaRPr lang="de-DE" dirty="0">
              <a:solidFill>
                <a:srgbClr val="FF0000"/>
              </a:solidFill>
            </a:endParaRPr>
          </a:p>
          <a:p>
            <a:pPr eaLnBrk="1" hangingPunct="1"/>
            <a:r>
              <a:rPr lang="de-DE" dirty="0">
                <a:solidFill>
                  <a:srgbClr val="FF0000"/>
                </a:solidFill>
              </a:rPr>
              <a:t>choose corpus by clicking – selected corpora highlighted in blue</a:t>
            </a:r>
          </a:p>
        </p:txBody>
      </p:sp>
      <p:cxnSp>
        <p:nvCxnSpPr>
          <p:cNvPr id="24" name="Gerade Verbindung mit Pfeil 23"/>
          <p:cNvCxnSpPr>
            <a:stCxn id="23" idx="1"/>
          </p:cNvCxnSpPr>
          <p:nvPr/>
        </p:nvCxnSpPr>
        <p:spPr>
          <a:xfrm flipH="1" flipV="1">
            <a:off x="2178401" y="5301209"/>
            <a:ext cx="919958" cy="16417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26" name="Textfeld 21"/>
          <p:cNvSpPr txBox="1">
            <a:spLocks noChangeArrowheads="1"/>
          </p:cNvSpPr>
          <p:nvPr/>
        </p:nvSpPr>
        <p:spPr bwMode="auto">
          <a:xfrm>
            <a:off x="5292080" y="1654348"/>
            <a:ext cx="3312368"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Query can be built via the query builder</a:t>
            </a:r>
          </a:p>
        </p:txBody>
      </p:sp>
      <p:cxnSp>
        <p:nvCxnSpPr>
          <p:cNvPr id="27" name="Gerade Verbindung mit Pfeil 26"/>
          <p:cNvCxnSpPr/>
          <p:nvPr/>
        </p:nvCxnSpPr>
        <p:spPr>
          <a:xfrm flipH="1">
            <a:off x="3563888" y="2101301"/>
            <a:ext cx="172819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Fußzeilenplatzhalter 1"/>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71234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ANNIS Query Language</a:t>
            </a:r>
          </a:p>
        </p:txBody>
      </p:sp>
      <p:sp>
        <p:nvSpPr>
          <p:cNvPr id="3" name="Inhaltsplatzhalter 2"/>
          <p:cNvSpPr>
            <a:spLocks noGrp="1"/>
          </p:cNvSpPr>
          <p:nvPr>
            <p:ph idx="1"/>
          </p:nvPr>
        </p:nvSpPr>
        <p:spPr/>
        <p:txBody>
          <a:bodyPr/>
          <a:lstStyle/>
          <a:p>
            <a:r>
              <a:rPr lang="de-DE" dirty="0"/>
              <a:t>oder: How do I tell ANNIS what I'm looking for?</a:t>
            </a:r>
          </a:p>
          <a:p>
            <a:r>
              <a:rPr lang="de-DE" dirty="0"/>
              <a:t>two basic principles:</a:t>
            </a:r>
          </a:p>
          <a:p>
            <a:pPr lvl="1"/>
            <a:r>
              <a:rPr lang="de-DE" dirty="0"/>
              <a:t>Variable-value pairs</a:t>
            </a:r>
          </a:p>
          <a:p>
            <a:pPr lvl="1"/>
            <a:r>
              <a:rPr lang="de-DE" dirty="0"/>
              <a:t>Relations between variable-value pairs</a:t>
            </a:r>
          </a:p>
        </p:txBody>
      </p:sp>
      <p:sp>
        <p:nvSpPr>
          <p:cNvPr id="4" name="Foliennummernplatzhalter 3"/>
          <p:cNvSpPr>
            <a:spLocks noGrp="1"/>
          </p:cNvSpPr>
          <p:nvPr>
            <p:ph type="sldNum" sz="quarter" idx="12"/>
          </p:nvPr>
        </p:nvSpPr>
        <p:spPr/>
        <p:txBody>
          <a:bodyPr/>
          <a:lstStyle/>
          <a:p>
            <a:fld id="{8F5FBA83-1A4B-4001-AFD1-B874891ADCA0}" type="slidenum">
              <a:rPr lang="de-DE" smtClean="0"/>
              <a:t>15</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7" name="Fußzeilenplatzhalter 6"/>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397103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93" name="Textfeld 2"/>
          <p:cNvSpPr txBox="1">
            <a:spLocks noChangeArrowheads="1"/>
          </p:cNvSpPr>
          <p:nvPr/>
        </p:nvSpPr>
        <p:spPr bwMode="auto">
          <a:xfrm>
            <a:off x="457200" y="4655141"/>
            <a:ext cx="820891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b="1" dirty="0">
                <a:solidFill>
                  <a:srgbClr val="0070C0"/>
                </a:solidFill>
              </a:rPr>
              <a:t> Token  Token Token Token Token Token ...</a:t>
            </a:r>
            <a:endParaRPr lang="de-DE" sz="1200" b="1" dirty="0">
              <a:solidFill>
                <a:srgbClr val="0070C0"/>
              </a:solidFill>
            </a:endParaRPr>
          </a:p>
          <a:p>
            <a:pPr eaLnBrk="1" hangingPunct="1"/>
            <a:endParaRPr lang="de-DE" sz="1200" b="1" dirty="0">
              <a:solidFill>
                <a:srgbClr val="0070C0"/>
              </a:solidFill>
            </a:endParaRPr>
          </a:p>
        </p:txBody>
      </p:sp>
      <p:sp>
        <p:nvSpPr>
          <p:cNvPr id="20" name="Titel 1"/>
          <p:cNvSpPr txBox="1">
            <a:spLocks/>
          </p:cNvSpPr>
          <p:nvPr/>
        </p:nvSpPr>
        <p:spPr>
          <a:xfrm>
            <a:off x="457200" y="26064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de-DE" dirty="0"/>
              <a:t>Tokens</a:t>
            </a:r>
          </a:p>
        </p:txBody>
      </p:sp>
      <p:sp>
        <p:nvSpPr>
          <p:cNvPr id="4" name="Foliennummernplatzhalter 3"/>
          <p:cNvSpPr>
            <a:spLocks noGrp="1"/>
          </p:cNvSpPr>
          <p:nvPr>
            <p:ph type="sldNum" sz="quarter" idx="12"/>
          </p:nvPr>
        </p:nvSpPr>
        <p:spPr/>
        <p:txBody>
          <a:bodyPr/>
          <a:lstStyle/>
          <a:p>
            <a:fld id="{C5C0F516-6122-4432-A06C-C71769CEAADF}" type="slidenum">
              <a:rPr lang="de-DE" smtClean="0"/>
              <a:t>16</a:t>
            </a:fld>
            <a:endParaRPr lang="de-DE"/>
          </a:p>
        </p:txBody>
      </p:sp>
      <p:sp>
        <p:nvSpPr>
          <p:cNvPr id="2" name="Fußzeilenplatzhalter 1"/>
          <p:cNvSpPr>
            <a:spLocks noGrp="1"/>
          </p:cNvSpPr>
          <p:nvPr>
            <p:ph type="ftr" sz="quarter" idx="11"/>
          </p:nvPr>
        </p:nvSpPr>
        <p:spPr/>
        <p:txBody>
          <a:bodyPr/>
          <a:lstStyle/>
          <a:p>
            <a:r>
              <a:rPr lang="de-DE"/>
              <a:t>Slide based on the ANNIS tutorial by L. Perlitz &amp; C. Odebrecht</a:t>
            </a:r>
          </a:p>
        </p:txBody>
      </p:sp>
      <p:sp>
        <p:nvSpPr>
          <p:cNvPr id="3" name="Inhaltsplatzhalter 2"/>
          <p:cNvSpPr>
            <a:spLocks noGrp="1"/>
          </p:cNvSpPr>
          <p:nvPr>
            <p:ph idx="1"/>
          </p:nvPr>
        </p:nvSpPr>
        <p:spPr/>
        <p:txBody>
          <a:bodyPr>
            <a:normAutofit/>
          </a:bodyPr>
          <a:lstStyle/>
          <a:p>
            <a:pPr marL="457200" indent="-457200">
              <a:buFont typeface="+mj-lt"/>
              <a:buAutoNum type="arabicParenR"/>
            </a:pPr>
            <a:r>
              <a:rPr lang="de-DE" sz="2400" dirty="0"/>
              <a:t>Tokens are the  </a:t>
            </a:r>
            <a:r>
              <a:rPr lang="de-DE" sz="2400" dirty="0">
                <a:solidFill>
                  <a:srgbClr val="FF0000"/>
                </a:solidFill>
              </a:rPr>
              <a:t>smallest (technical) unit </a:t>
            </a:r>
            <a:r>
              <a:rPr lang="de-DE" sz="2400" dirty="0"/>
              <a:t>in a corpus.</a:t>
            </a:r>
          </a:p>
          <a:p>
            <a:pPr marL="457200" indent="-457200">
              <a:buFont typeface="+mj-lt"/>
              <a:buAutoNum type="arabicParenR"/>
            </a:pPr>
            <a:r>
              <a:rPr lang="de-DE" sz="2400" dirty="0"/>
              <a:t>A token usually, but not always, corresponsd to one </a:t>
            </a:r>
            <a:r>
              <a:rPr lang="de-DE" sz="2400" dirty="0">
                <a:solidFill>
                  <a:srgbClr val="FF0000"/>
                </a:solidFill>
              </a:rPr>
              <a:t>orthographic word </a:t>
            </a:r>
            <a:r>
              <a:rPr lang="de-DE" sz="2400" dirty="0"/>
              <a:t>or</a:t>
            </a:r>
            <a:r>
              <a:rPr lang="de-DE" sz="2400" dirty="0">
                <a:solidFill>
                  <a:srgbClr val="FF0000"/>
                </a:solidFill>
              </a:rPr>
              <a:t> punctuation mark</a:t>
            </a:r>
            <a:r>
              <a:rPr lang="de-DE" sz="2400" dirty="0"/>
              <a:t>!</a:t>
            </a:r>
          </a:p>
          <a:p>
            <a:pPr marL="457200" indent="-457200">
              <a:buFont typeface="+mj-lt"/>
              <a:buAutoNum type="arabicParenR"/>
            </a:pPr>
            <a:r>
              <a:rPr lang="de-DE" sz="2400" dirty="0"/>
              <a:t>You can </a:t>
            </a:r>
            <a:r>
              <a:rPr lang="de-DE" sz="2400" dirty="0">
                <a:solidFill>
                  <a:srgbClr val="FF0000"/>
                </a:solidFill>
              </a:rPr>
              <a:t>search</a:t>
            </a:r>
            <a:r>
              <a:rPr lang="de-DE" sz="2400" dirty="0"/>
              <a:t> for this items in ANNIS.</a:t>
            </a:r>
          </a:p>
          <a:p>
            <a:pPr marL="0" indent="0">
              <a:buNone/>
            </a:pPr>
            <a:endParaRPr lang="de-DE" sz="24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8" y="5039898"/>
            <a:ext cx="7995020" cy="10533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47797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Principle 1: Variable-value pair</a:t>
            </a:r>
          </a:p>
        </p:txBody>
      </p:sp>
      <p:sp>
        <p:nvSpPr>
          <p:cNvPr id="3" name="Inhaltsplatzhalter 2"/>
          <p:cNvSpPr>
            <a:spLocks noGrp="1"/>
          </p:cNvSpPr>
          <p:nvPr>
            <p:ph idx="1"/>
          </p:nvPr>
        </p:nvSpPr>
        <p:spPr/>
        <p:txBody>
          <a:bodyPr>
            <a:normAutofit fontScale="92500" lnSpcReduction="10000"/>
          </a:bodyPr>
          <a:lstStyle/>
          <a:p>
            <a:r>
              <a:rPr lang="de-DE" dirty="0"/>
              <a:t>AQL</a:t>
            </a:r>
          </a:p>
          <a:p>
            <a:pPr lvl="1"/>
            <a:r>
              <a:rPr lang="de-DE" dirty="0"/>
              <a:t>Name of annotation level 	    </a:t>
            </a:r>
            <a:r>
              <a:rPr lang="de-DE" dirty="0">
                <a:sym typeface="Wingdings" panose="05000000000000000000" pitchFamily="2" charset="2"/>
              </a:rPr>
              <a:t>Variable	</a:t>
            </a:r>
            <a:r>
              <a:rPr lang="de-DE" dirty="0" err="1">
                <a:sym typeface="Wingdings" panose="05000000000000000000" pitchFamily="2" charset="2"/>
              </a:rPr>
              <a:t>dipl</a:t>
            </a:r>
            <a:r>
              <a:rPr lang="de-DE" dirty="0">
                <a:sym typeface="Wingdings" panose="05000000000000000000" pitchFamily="2" charset="2"/>
              </a:rPr>
              <a:t>  =</a:t>
            </a:r>
          </a:p>
          <a:p>
            <a:pPr lvl="1"/>
            <a:r>
              <a:rPr lang="de-DE" dirty="0">
                <a:sym typeface="Wingdings" panose="05000000000000000000" pitchFamily="2" charset="2"/>
              </a:rPr>
              <a:t>annotated category	 	    value	/kraut/</a:t>
            </a:r>
          </a:p>
          <a:p>
            <a:pPr marL="457200" lvl="1" indent="0">
              <a:buNone/>
            </a:pPr>
            <a:endParaRPr lang="de-DE" dirty="0"/>
          </a:p>
          <a:p>
            <a:r>
              <a:rPr lang="de-DE" dirty="0"/>
              <a:t>We have to know which variables are available!</a:t>
            </a:r>
          </a:p>
          <a:p>
            <a:pPr lvl="1"/>
            <a:r>
              <a:rPr lang="de-DE" dirty="0"/>
              <a:t>Corpus metadata</a:t>
            </a:r>
          </a:p>
          <a:p>
            <a:pPr lvl="1"/>
            <a:r>
              <a:rPr lang="de-DE" dirty="0"/>
              <a:t>annotation guidelines of the corpus (e.g. for RIDGES </a:t>
            </a:r>
            <a:r>
              <a:rPr lang="de-DE" dirty="0">
                <a:hlinkClick r:id="rId2"/>
              </a:rPr>
              <a:t>http://korpling.german.hu-berlin.de/ridges/download/pubs/annotationGuidelines_v4.1.pdf</a:t>
            </a:r>
            <a:r>
              <a:rPr lang="de-DE" dirty="0"/>
              <a:t>)</a:t>
            </a:r>
          </a:p>
          <a:p>
            <a:pPr marL="0" indent="0">
              <a:buNone/>
            </a:pPr>
            <a:endParaRPr lang="de-DE" dirty="0"/>
          </a:p>
          <a:p>
            <a:endParaRPr lang="de-DE" dirty="0"/>
          </a:p>
        </p:txBody>
      </p:sp>
      <p:sp>
        <p:nvSpPr>
          <p:cNvPr id="4" name="Foliennummernplatzhalter 3"/>
          <p:cNvSpPr>
            <a:spLocks noGrp="1"/>
          </p:cNvSpPr>
          <p:nvPr>
            <p:ph type="sldNum" sz="quarter" idx="12"/>
          </p:nvPr>
        </p:nvSpPr>
        <p:spPr/>
        <p:txBody>
          <a:bodyPr/>
          <a:lstStyle/>
          <a:p>
            <a:fld id="{8F5FBA83-1A4B-4001-AFD1-B874891ADCA0}" type="slidenum">
              <a:rPr lang="de-DE" smtClean="0"/>
              <a:t>17</a:t>
            </a:fld>
            <a:endParaRPr lang="de-DE"/>
          </a:p>
        </p:txBody>
      </p:sp>
      <p:sp>
        <p:nvSpPr>
          <p:cNvPr id="5" name="Rechteck 4"/>
          <p:cNvSpPr/>
          <p:nvPr/>
        </p:nvSpPr>
        <p:spPr>
          <a:xfrm>
            <a:off x="6876256" y="1988840"/>
            <a:ext cx="1080120"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425451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3"/>
          <p:cNvSpPr>
            <a:spLocks noGrp="1" noChangeArrowheads="1"/>
          </p:cNvSpPr>
          <p:nvPr>
            <p:ph type="body" idx="1"/>
          </p:nvPr>
        </p:nvSpPr>
        <p:spPr>
          <a:xfrm>
            <a:off x="539750" y="1125538"/>
            <a:ext cx="8229600" cy="4184650"/>
          </a:xfrm>
        </p:spPr>
        <p:txBody>
          <a:bodyPr/>
          <a:lstStyle/>
          <a:p>
            <a:pPr eaLnBrk="1" hangingPunct="1">
              <a:lnSpc>
                <a:spcPct val="90000"/>
              </a:lnSpc>
            </a:pPr>
            <a:endParaRPr lang="de-DE" sz="4400" dirty="0"/>
          </a:p>
          <a:p>
            <a:pPr marL="0" indent="0">
              <a:lnSpc>
                <a:spcPct val="90000"/>
              </a:lnSpc>
              <a:buNone/>
            </a:pPr>
            <a:r>
              <a:rPr lang="de-DE" sz="4400" dirty="0"/>
              <a:t> </a:t>
            </a:r>
          </a:p>
          <a:p>
            <a:pPr marL="0" indent="0">
              <a:lnSpc>
                <a:spcPct val="90000"/>
              </a:lnSpc>
              <a:buNone/>
            </a:pPr>
            <a:r>
              <a:rPr lang="de-DE" sz="4400" dirty="0">
                <a:solidFill>
                  <a:srgbClr val="FF0000"/>
                </a:solidFill>
              </a:rPr>
              <a:t>	</a:t>
            </a:r>
            <a:r>
              <a:rPr lang="de-DE" sz="4400" dirty="0" err="1"/>
              <a:t>dipl</a:t>
            </a:r>
            <a:r>
              <a:rPr lang="de-DE" sz="4400" dirty="0"/>
              <a:t>= /kraut/</a:t>
            </a:r>
          </a:p>
          <a:p>
            <a:pPr eaLnBrk="1" hangingPunct="1">
              <a:lnSpc>
                <a:spcPct val="90000"/>
              </a:lnSpc>
            </a:pPr>
            <a:endParaRPr lang="de-DE" dirty="0"/>
          </a:p>
        </p:txBody>
      </p:sp>
      <p:sp>
        <p:nvSpPr>
          <p:cNvPr id="15393" name="Textfeld 2"/>
          <p:cNvSpPr txBox="1">
            <a:spLocks noChangeArrowheads="1"/>
          </p:cNvSpPr>
          <p:nvPr/>
        </p:nvSpPr>
        <p:spPr bwMode="auto">
          <a:xfrm>
            <a:off x="827584" y="3861297"/>
            <a:ext cx="23042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sz="3200" b="1" dirty="0">
                <a:solidFill>
                  <a:srgbClr val="0070C0"/>
                </a:solidFill>
              </a:rPr>
              <a:t>Variable</a:t>
            </a:r>
            <a:r>
              <a:rPr lang="de-DE" sz="2400" b="1" dirty="0">
                <a:solidFill>
                  <a:srgbClr val="0070C0"/>
                </a:solidFill>
              </a:rPr>
              <a:t> </a:t>
            </a:r>
            <a:r>
              <a:rPr lang="de-DE" sz="1600" b="1" dirty="0">
                <a:solidFill>
                  <a:srgbClr val="0070C0"/>
                </a:solidFill>
              </a:rPr>
              <a:t>(Layer, Tier, Ebene ...) </a:t>
            </a:r>
            <a:endParaRPr lang="de-DE" sz="2000" b="1" dirty="0">
              <a:solidFill>
                <a:srgbClr val="0070C0"/>
              </a:solidFill>
            </a:endParaRPr>
          </a:p>
        </p:txBody>
      </p:sp>
      <p:sp>
        <p:nvSpPr>
          <p:cNvPr id="15394" name="Textfeld 10"/>
          <p:cNvSpPr txBox="1">
            <a:spLocks noChangeArrowheads="1"/>
          </p:cNvSpPr>
          <p:nvPr/>
        </p:nvSpPr>
        <p:spPr bwMode="auto">
          <a:xfrm>
            <a:off x="3131840" y="3861048"/>
            <a:ext cx="46805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sz="3200" b="1" dirty="0">
                <a:solidFill>
                  <a:srgbClr val="0070C0"/>
                </a:solidFill>
              </a:rPr>
              <a:t>Wert</a:t>
            </a:r>
          </a:p>
          <a:p>
            <a:pPr eaLnBrk="1" hangingPunct="1"/>
            <a:r>
              <a:rPr lang="de-DE" sz="1600" b="1" dirty="0">
                <a:solidFill>
                  <a:srgbClr val="0070C0"/>
                </a:solidFill>
              </a:rPr>
              <a:t>(Wort, Lemma, Satz, Wortart ...)</a:t>
            </a:r>
            <a:endParaRPr lang="de-DE" b="1" dirty="0">
              <a:solidFill>
                <a:srgbClr val="0070C0"/>
              </a:solidFill>
            </a:endParaRPr>
          </a:p>
        </p:txBody>
      </p:sp>
      <p:cxnSp>
        <p:nvCxnSpPr>
          <p:cNvPr id="15" name="Gerade Verbindung mit Pfeil 14"/>
          <p:cNvCxnSpPr/>
          <p:nvPr/>
        </p:nvCxnSpPr>
        <p:spPr>
          <a:xfrm>
            <a:off x="5292080" y="4692045"/>
            <a:ext cx="0" cy="320396"/>
          </a:xfrm>
          <a:prstGeom prst="straightConnector1">
            <a:avLst/>
          </a:prstGeom>
          <a:ln>
            <a:solidFill>
              <a:srgbClr val="0070C0"/>
            </a:solidFill>
            <a:tailEnd type="arrow"/>
          </a:ln>
        </p:spPr>
        <p:style>
          <a:lnRef idx="3">
            <a:schemeClr val="accent2"/>
          </a:lnRef>
          <a:fillRef idx="0">
            <a:schemeClr val="accent2"/>
          </a:fillRef>
          <a:effectRef idx="2">
            <a:schemeClr val="accent2"/>
          </a:effectRef>
          <a:fontRef idx="minor">
            <a:schemeClr val="tx1"/>
          </a:fontRef>
        </p:style>
      </p:cxnSp>
      <p:cxnSp>
        <p:nvCxnSpPr>
          <p:cNvPr id="16" name="Gerade Verbindung mit Pfeil 15"/>
          <p:cNvCxnSpPr/>
          <p:nvPr/>
        </p:nvCxnSpPr>
        <p:spPr>
          <a:xfrm flipV="1">
            <a:off x="1763713" y="3285034"/>
            <a:ext cx="0" cy="575690"/>
          </a:xfrm>
          <a:prstGeom prst="straightConnector1">
            <a:avLst/>
          </a:prstGeom>
          <a:ln>
            <a:solidFill>
              <a:srgbClr val="0070C0"/>
            </a:solidFill>
            <a:tailEnd type="arrow"/>
          </a:ln>
        </p:spPr>
        <p:style>
          <a:lnRef idx="3">
            <a:schemeClr val="accent2"/>
          </a:lnRef>
          <a:fillRef idx="0">
            <a:schemeClr val="accent2"/>
          </a:fillRef>
          <a:effectRef idx="2">
            <a:schemeClr val="accent2"/>
          </a:effectRef>
          <a:fontRef idx="minor">
            <a:schemeClr val="tx1"/>
          </a:fontRef>
        </p:style>
      </p:cxnSp>
      <p:cxnSp>
        <p:nvCxnSpPr>
          <p:cNvPr id="17" name="Gerade Verbindung mit Pfeil 16"/>
          <p:cNvCxnSpPr/>
          <p:nvPr/>
        </p:nvCxnSpPr>
        <p:spPr>
          <a:xfrm flipV="1">
            <a:off x="3347864" y="3284984"/>
            <a:ext cx="1" cy="575740"/>
          </a:xfrm>
          <a:prstGeom prst="straightConnector1">
            <a:avLst/>
          </a:prstGeom>
          <a:ln>
            <a:solidFill>
              <a:srgbClr val="0070C0"/>
            </a:solidFill>
            <a:tailEnd type="arrow"/>
          </a:ln>
        </p:spPr>
        <p:style>
          <a:lnRef idx="3">
            <a:schemeClr val="accent2"/>
          </a:lnRef>
          <a:fillRef idx="0">
            <a:schemeClr val="accent2"/>
          </a:fillRef>
          <a:effectRef idx="2">
            <a:schemeClr val="accent2"/>
          </a:effectRef>
          <a:fontRef idx="minor">
            <a:schemeClr val="tx1"/>
          </a:fontRef>
        </p:style>
      </p:cxnSp>
      <p:sp>
        <p:nvSpPr>
          <p:cNvPr id="19" name="Textfeld 18"/>
          <p:cNvSpPr txBox="1"/>
          <p:nvPr/>
        </p:nvSpPr>
        <p:spPr>
          <a:xfrm>
            <a:off x="5004048" y="1614279"/>
            <a:ext cx="3960440" cy="1754326"/>
          </a:xfrm>
          <a:prstGeom prst="rect">
            <a:avLst/>
          </a:prstGeom>
          <a:noFill/>
          <a:ln>
            <a:solidFill>
              <a:schemeClr val="tx1"/>
            </a:solidFill>
          </a:ln>
        </p:spPr>
        <p:txBody>
          <a:bodyPr wrap="square" rtlCol="0">
            <a:spAutoFit/>
          </a:bodyPr>
          <a:lstStyle/>
          <a:p>
            <a:pPr marL="457200" indent="-457200">
              <a:buFont typeface="+mj-lt"/>
              <a:buAutoNum type="arabicParenR"/>
            </a:pPr>
            <a:r>
              <a:rPr lang="de-DE" dirty="0"/>
              <a:t>Prerequisite: </a:t>
            </a:r>
            <a:r>
              <a:rPr lang="de-DE" dirty="0">
                <a:solidFill>
                  <a:srgbClr val="FF0000"/>
                </a:solidFill>
              </a:rPr>
              <a:t>Existence of a level called „</a:t>
            </a:r>
            <a:r>
              <a:rPr lang="de-DE" dirty="0" err="1">
                <a:solidFill>
                  <a:srgbClr val="FF0000"/>
                </a:solidFill>
              </a:rPr>
              <a:t>dipl</a:t>
            </a:r>
            <a:r>
              <a:rPr lang="de-DE" dirty="0">
                <a:solidFill>
                  <a:srgbClr val="FF0000"/>
                </a:solidFill>
              </a:rPr>
              <a:t>“.</a:t>
            </a:r>
            <a:r>
              <a:rPr lang="de-DE" dirty="0"/>
              <a:t> (Metadata!)</a:t>
            </a:r>
          </a:p>
          <a:p>
            <a:pPr marL="457200" indent="-457200">
              <a:buFont typeface="+mj-lt"/>
              <a:buAutoNum type="arabicParenR"/>
            </a:pPr>
            <a:r>
              <a:rPr lang="de-DE" dirty="0"/>
              <a:t>Expected result: finding </a:t>
            </a:r>
            <a:r>
              <a:rPr lang="de-DE" dirty="0">
                <a:solidFill>
                  <a:srgbClr val="FF0000"/>
                </a:solidFill>
              </a:rPr>
              <a:t>all attestations</a:t>
            </a:r>
            <a:r>
              <a:rPr lang="de-DE" dirty="0"/>
              <a:t> of this character string on the level „</a:t>
            </a:r>
            <a:r>
              <a:rPr lang="de-DE" dirty="0" err="1"/>
              <a:t>dipl</a:t>
            </a:r>
            <a:r>
              <a:rPr lang="de-DE" dirty="0"/>
              <a:t>“ in the selected corpus (or corpora)</a:t>
            </a:r>
          </a:p>
        </p:txBody>
      </p:sp>
      <p:sp>
        <p:nvSpPr>
          <p:cNvPr id="20" name="Titel 1"/>
          <p:cNvSpPr txBox="1">
            <a:spLocks/>
          </p:cNvSpPr>
          <p:nvPr/>
        </p:nvSpPr>
        <p:spPr>
          <a:xfrm>
            <a:off x="457200" y="26064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de-DE" dirty="0"/>
              <a:t>Principle I: Variable-value pairs</a:t>
            </a:r>
          </a:p>
        </p:txBody>
      </p:sp>
      <p:sp>
        <p:nvSpPr>
          <p:cNvPr id="4" name="Foliennummernplatzhalter 3"/>
          <p:cNvSpPr>
            <a:spLocks noGrp="1"/>
          </p:cNvSpPr>
          <p:nvPr>
            <p:ph type="sldNum" sz="quarter" idx="12"/>
          </p:nvPr>
        </p:nvSpPr>
        <p:spPr/>
        <p:txBody>
          <a:bodyPr/>
          <a:lstStyle/>
          <a:p>
            <a:fld id="{C5C0F516-6122-4432-A06C-C71769CEAADF}" type="slidenum">
              <a:rPr lang="de-DE" smtClean="0"/>
              <a:t>18</a:t>
            </a:fld>
            <a:endParaRPr lang="de-DE"/>
          </a:p>
        </p:txBody>
      </p:sp>
      <p:grpSp>
        <p:nvGrpSpPr>
          <p:cNvPr id="6" name="Gruppieren 5"/>
          <p:cNvGrpSpPr/>
          <p:nvPr/>
        </p:nvGrpSpPr>
        <p:grpSpPr>
          <a:xfrm>
            <a:off x="323528" y="4221088"/>
            <a:ext cx="576064" cy="824452"/>
            <a:chOff x="323528" y="4221088"/>
            <a:chExt cx="576064" cy="824452"/>
          </a:xfrm>
        </p:grpSpPr>
        <p:cxnSp>
          <p:nvCxnSpPr>
            <p:cNvPr id="14" name="Gerade Verbindung mit Pfeil 13"/>
            <p:cNvCxnSpPr/>
            <p:nvPr/>
          </p:nvCxnSpPr>
          <p:spPr>
            <a:xfrm>
              <a:off x="324024" y="4221088"/>
              <a:ext cx="575568" cy="0"/>
            </a:xfrm>
            <a:prstGeom prst="straightConnector1">
              <a:avLst/>
            </a:prstGeom>
            <a:ln>
              <a:solidFill>
                <a:srgbClr val="0070C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2" name="Gerade Verbindung mit Pfeil 21"/>
            <p:cNvCxnSpPr/>
            <p:nvPr/>
          </p:nvCxnSpPr>
          <p:spPr>
            <a:xfrm>
              <a:off x="323528" y="4221088"/>
              <a:ext cx="0" cy="824452"/>
            </a:xfrm>
            <a:prstGeom prst="straightConnector1">
              <a:avLst/>
            </a:prstGeom>
            <a:ln>
              <a:solidFill>
                <a:srgbClr val="0070C0"/>
              </a:solidFill>
              <a:tailEnd type="arrow"/>
            </a:ln>
          </p:spPr>
          <p:style>
            <a:lnRef idx="3">
              <a:schemeClr val="accent2"/>
            </a:lnRef>
            <a:fillRef idx="0">
              <a:schemeClr val="accent2"/>
            </a:fillRef>
            <a:effectRef idx="2">
              <a:schemeClr val="accent2"/>
            </a:effectRef>
            <a:fontRef idx="minor">
              <a:schemeClr val="tx1"/>
            </a:fontRef>
          </p:style>
        </p:cxnSp>
      </p:grpSp>
      <p:sp>
        <p:nvSpPr>
          <p:cNvPr id="2" name="Fußzeilenplatzhalter 1"/>
          <p:cNvSpPr>
            <a:spLocks noGrp="1"/>
          </p:cNvSpPr>
          <p:nvPr>
            <p:ph type="ftr" sz="quarter" idx="11"/>
          </p:nvPr>
        </p:nvSpPr>
        <p:spPr/>
        <p:txBody>
          <a:bodyPr/>
          <a:lstStyle/>
          <a:p>
            <a:r>
              <a:rPr lang="de-DE"/>
              <a:t>Slide based on the ANNIS tutorial by L. Perlitz &amp; C. Odebrecht</a:t>
            </a: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8" y="5039898"/>
            <a:ext cx="7995020" cy="10533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39001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uiExpand="1" build="p"/>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0222"/>
          <a:stretch/>
        </p:blipFill>
        <p:spPr bwMode="auto">
          <a:xfrm>
            <a:off x="678478" y="1484784"/>
            <a:ext cx="3374207" cy="46786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el 1"/>
          <p:cNvSpPr>
            <a:spLocks noGrp="1"/>
          </p:cNvSpPr>
          <p:nvPr>
            <p:ph type="title"/>
          </p:nvPr>
        </p:nvSpPr>
        <p:spPr/>
        <p:txBody>
          <a:bodyPr>
            <a:normAutofit fontScale="90000"/>
          </a:bodyPr>
          <a:lstStyle/>
          <a:p>
            <a:r>
              <a:rPr lang="de-DE" dirty="0"/>
              <a:t>Interface </a:t>
            </a:r>
            <a:br>
              <a:rPr lang="de-DE" dirty="0"/>
            </a:br>
            <a:r>
              <a:rPr lang="de-DE" dirty="0"/>
              <a:t>Query</a:t>
            </a:r>
          </a:p>
        </p:txBody>
      </p:sp>
      <p:cxnSp>
        <p:nvCxnSpPr>
          <p:cNvPr id="6" name="Gerade Verbindung mit Pfeil 5"/>
          <p:cNvCxnSpPr/>
          <p:nvPr/>
        </p:nvCxnSpPr>
        <p:spPr>
          <a:xfrm flipH="1" flipV="1">
            <a:off x="2627784" y="3764939"/>
            <a:ext cx="1584178" cy="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feld 21"/>
          <p:cNvSpPr txBox="1">
            <a:spLocks noChangeArrowheads="1"/>
          </p:cNvSpPr>
          <p:nvPr/>
        </p:nvSpPr>
        <p:spPr bwMode="auto">
          <a:xfrm>
            <a:off x="4182544" y="3430741"/>
            <a:ext cx="4133873"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shows if query is valid</a:t>
            </a:r>
          </a:p>
        </p:txBody>
      </p:sp>
      <p:cxnSp>
        <p:nvCxnSpPr>
          <p:cNvPr id="8" name="Gerade Verbindung mit Pfeil 7"/>
          <p:cNvCxnSpPr>
            <a:stCxn id="10" idx="1"/>
          </p:cNvCxnSpPr>
          <p:nvPr/>
        </p:nvCxnSpPr>
        <p:spPr>
          <a:xfrm flipH="1">
            <a:off x="2339753" y="1876182"/>
            <a:ext cx="190873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feld 21"/>
          <p:cNvSpPr txBox="1">
            <a:spLocks noChangeArrowheads="1"/>
          </p:cNvSpPr>
          <p:nvPr/>
        </p:nvSpPr>
        <p:spPr bwMode="auto">
          <a:xfrm>
            <a:off x="4248483" y="1691516"/>
            <a:ext cx="4067934"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query language AQL</a:t>
            </a:r>
          </a:p>
        </p:txBody>
      </p:sp>
      <p:sp>
        <p:nvSpPr>
          <p:cNvPr id="3" name="Foliennummernplatzhalter 2"/>
          <p:cNvSpPr>
            <a:spLocks noGrp="1"/>
          </p:cNvSpPr>
          <p:nvPr>
            <p:ph type="sldNum" sz="quarter" idx="12"/>
          </p:nvPr>
        </p:nvSpPr>
        <p:spPr/>
        <p:txBody>
          <a:bodyPr/>
          <a:lstStyle/>
          <a:p>
            <a:fld id="{8F5FBA83-1A4B-4001-AFD1-B874891ADCA0}" type="slidenum">
              <a:rPr lang="de-DE" smtClean="0"/>
              <a:t>19</a:t>
            </a:fld>
            <a:endParaRPr lang="de-DE"/>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cxnSp>
        <p:nvCxnSpPr>
          <p:cNvPr id="15" name="Gerade Verbindung mit Pfeil 14"/>
          <p:cNvCxnSpPr/>
          <p:nvPr/>
        </p:nvCxnSpPr>
        <p:spPr>
          <a:xfrm flipH="1">
            <a:off x="3294117" y="5203418"/>
            <a:ext cx="91784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feld 21"/>
          <p:cNvSpPr txBox="1">
            <a:spLocks noChangeArrowheads="1"/>
          </p:cNvSpPr>
          <p:nvPr/>
        </p:nvSpPr>
        <p:spPr bwMode="auto">
          <a:xfrm>
            <a:off x="4182544" y="4869160"/>
            <a:ext cx="4133873"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for every query at least one corpus has to be selected</a:t>
            </a:r>
          </a:p>
        </p:txBody>
      </p:sp>
      <p:cxnSp>
        <p:nvCxnSpPr>
          <p:cNvPr id="18" name="Gerade Verbindung mit Pfeil 17"/>
          <p:cNvCxnSpPr>
            <a:stCxn id="19" idx="1"/>
          </p:cNvCxnSpPr>
          <p:nvPr/>
        </p:nvCxnSpPr>
        <p:spPr>
          <a:xfrm flipH="1">
            <a:off x="3923928" y="2668270"/>
            <a:ext cx="324554"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feld 21"/>
          <p:cNvSpPr txBox="1">
            <a:spLocks noChangeArrowheads="1"/>
          </p:cNvSpPr>
          <p:nvPr/>
        </p:nvSpPr>
        <p:spPr bwMode="auto">
          <a:xfrm>
            <a:off x="4248482" y="2483604"/>
            <a:ext cx="4067934"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example queries for RIDGES corpus</a:t>
            </a:r>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1202342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B497-6F1E-82E3-AF37-ACC54EBB8E58}"/>
              </a:ext>
            </a:extLst>
          </p:cNvPr>
          <p:cNvSpPr>
            <a:spLocks noGrp="1"/>
          </p:cNvSpPr>
          <p:nvPr>
            <p:ph type="title"/>
          </p:nvPr>
        </p:nvSpPr>
        <p:spPr/>
        <p:txBody>
          <a:bodyPr/>
          <a:lstStyle/>
          <a:p>
            <a:r>
              <a:rPr lang="en-DE"/>
              <a:t>Historical reference corpora</a:t>
            </a:r>
          </a:p>
        </p:txBody>
      </p:sp>
      <p:sp>
        <p:nvSpPr>
          <p:cNvPr id="4" name="Slide Number Placeholder 3">
            <a:extLst>
              <a:ext uri="{FF2B5EF4-FFF2-40B4-BE49-F238E27FC236}">
                <a16:creationId xmlns:a16="http://schemas.microsoft.com/office/drawing/2014/main" id="{A5F6FA24-FD71-A96E-EC27-06EF3A15A660}"/>
              </a:ext>
            </a:extLst>
          </p:cNvPr>
          <p:cNvSpPr>
            <a:spLocks noGrp="1"/>
          </p:cNvSpPr>
          <p:nvPr>
            <p:ph type="sldNum" sz="quarter" idx="12"/>
          </p:nvPr>
        </p:nvSpPr>
        <p:spPr/>
        <p:txBody>
          <a:bodyPr/>
          <a:lstStyle/>
          <a:p>
            <a:fld id="{6C6AE60A-B69C-4790-82F7-3882EDF23186}" type="slidenum">
              <a:rPr lang="de-DE" smtClean="0"/>
              <a:t>2</a:t>
            </a:fld>
            <a:endParaRPr lang="de-DE"/>
          </a:p>
        </p:txBody>
      </p:sp>
      <p:sp>
        <p:nvSpPr>
          <p:cNvPr id="5" name="Rounded Rectangle 4">
            <a:extLst>
              <a:ext uri="{FF2B5EF4-FFF2-40B4-BE49-F238E27FC236}">
                <a16:creationId xmlns:a16="http://schemas.microsoft.com/office/drawing/2014/main" id="{EA594B9E-9C52-1057-9EFB-B94ED112AB97}"/>
              </a:ext>
            </a:extLst>
          </p:cNvPr>
          <p:cNvSpPr/>
          <p:nvPr/>
        </p:nvSpPr>
        <p:spPr>
          <a:xfrm>
            <a:off x="457200" y="2132856"/>
            <a:ext cx="3250704" cy="936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3600"/>
              <a:t>REA (750-1050)</a:t>
            </a:r>
          </a:p>
        </p:txBody>
      </p:sp>
      <p:sp>
        <p:nvSpPr>
          <p:cNvPr id="6" name="TextBox 5">
            <a:extLst>
              <a:ext uri="{FF2B5EF4-FFF2-40B4-BE49-F238E27FC236}">
                <a16:creationId xmlns:a16="http://schemas.microsoft.com/office/drawing/2014/main" id="{EAF092FA-A441-178D-60C2-04656A525D38}"/>
              </a:ext>
            </a:extLst>
          </p:cNvPr>
          <p:cNvSpPr txBox="1"/>
          <p:nvPr/>
        </p:nvSpPr>
        <p:spPr>
          <a:xfrm>
            <a:off x="3923928" y="2145630"/>
            <a:ext cx="4937210" cy="923330"/>
          </a:xfrm>
          <a:prstGeom prst="rect">
            <a:avLst/>
          </a:prstGeom>
          <a:noFill/>
        </p:spPr>
        <p:txBody>
          <a:bodyPr wrap="square" rtlCol="0">
            <a:spAutoFit/>
          </a:bodyPr>
          <a:lstStyle/>
          <a:p>
            <a:r>
              <a:rPr lang="en-DE"/>
              <a:t>Reference Corpus of Old High (and Low) German</a:t>
            </a:r>
          </a:p>
          <a:p>
            <a:r>
              <a:rPr lang="en-DE" i="1"/>
              <a:t>Referenzkorous Altdeutsch</a:t>
            </a:r>
          </a:p>
          <a:p>
            <a:r>
              <a:rPr lang="en-GB"/>
              <a:t>https://www.deutschdiachrondigital.de/rea/</a:t>
            </a:r>
            <a:endParaRPr lang="en-DE"/>
          </a:p>
        </p:txBody>
      </p:sp>
      <p:sp>
        <p:nvSpPr>
          <p:cNvPr id="7" name="TextBox 6">
            <a:extLst>
              <a:ext uri="{FF2B5EF4-FFF2-40B4-BE49-F238E27FC236}">
                <a16:creationId xmlns:a16="http://schemas.microsoft.com/office/drawing/2014/main" id="{825C53DC-1B66-DFFA-07E3-E1AF273B9A1C}"/>
              </a:ext>
            </a:extLst>
          </p:cNvPr>
          <p:cNvSpPr txBox="1"/>
          <p:nvPr/>
        </p:nvSpPr>
        <p:spPr>
          <a:xfrm>
            <a:off x="3923928" y="3307579"/>
            <a:ext cx="4937210" cy="923330"/>
          </a:xfrm>
          <a:prstGeom prst="rect">
            <a:avLst/>
          </a:prstGeom>
          <a:noFill/>
        </p:spPr>
        <p:txBody>
          <a:bodyPr wrap="square" rtlCol="0">
            <a:spAutoFit/>
          </a:bodyPr>
          <a:lstStyle/>
          <a:p>
            <a:r>
              <a:rPr lang="en-DE"/>
              <a:t>Reference Corpus of Middle High German</a:t>
            </a:r>
          </a:p>
          <a:p>
            <a:r>
              <a:rPr lang="en-DE" i="1"/>
              <a:t>Referenzkorpus Mittelhochdeutsch</a:t>
            </a:r>
          </a:p>
          <a:p>
            <a:r>
              <a:rPr lang="en-GB"/>
              <a:t>https://www.linguistics.rub.de/rem/</a:t>
            </a:r>
            <a:endParaRPr lang="en-DE"/>
          </a:p>
        </p:txBody>
      </p:sp>
      <p:sp>
        <p:nvSpPr>
          <p:cNvPr id="10" name="Rounded Rectangle 9">
            <a:extLst>
              <a:ext uri="{FF2B5EF4-FFF2-40B4-BE49-F238E27FC236}">
                <a16:creationId xmlns:a16="http://schemas.microsoft.com/office/drawing/2014/main" id="{3457D592-8F92-AF56-7865-43B1129B8DFE}"/>
              </a:ext>
            </a:extLst>
          </p:cNvPr>
          <p:cNvSpPr/>
          <p:nvPr/>
        </p:nvSpPr>
        <p:spPr>
          <a:xfrm>
            <a:off x="457200" y="3294805"/>
            <a:ext cx="3250704" cy="936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3200"/>
              <a:t>REM (1050-1350)</a:t>
            </a:r>
          </a:p>
        </p:txBody>
      </p:sp>
      <p:sp>
        <p:nvSpPr>
          <p:cNvPr id="11" name="Rounded Rectangle 10">
            <a:extLst>
              <a:ext uri="{FF2B5EF4-FFF2-40B4-BE49-F238E27FC236}">
                <a16:creationId xmlns:a16="http://schemas.microsoft.com/office/drawing/2014/main" id="{761F6B6D-AC81-BD63-3E90-73B6C0CAAEE8}"/>
              </a:ext>
            </a:extLst>
          </p:cNvPr>
          <p:cNvSpPr/>
          <p:nvPr/>
        </p:nvSpPr>
        <p:spPr>
          <a:xfrm>
            <a:off x="469471" y="4456754"/>
            <a:ext cx="3250704" cy="936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3200"/>
              <a:t>REN (1200–1650)</a:t>
            </a:r>
          </a:p>
        </p:txBody>
      </p:sp>
      <p:sp>
        <p:nvSpPr>
          <p:cNvPr id="12" name="Rounded Rectangle 11">
            <a:extLst>
              <a:ext uri="{FF2B5EF4-FFF2-40B4-BE49-F238E27FC236}">
                <a16:creationId xmlns:a16="http://schemas.microsoft.com/office/drawing/2014/main" id="{B7882B29-48E8-124A-507A-F62C04349C1D}"/>
              </a:ext>
            </a:extLst>
          </p:cNvPr>
          <p:cNvSpPr/>
          <p:nvPr/>
        </p:nvSpPr>
        <p:spPr>
          <a:xfrm>
            <a:off x="457200" y="5618703"/>
            <a:ext cx="3250704" cy="936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3200"/>
              <a:t>REF (1350-1650)</a:t>
            </a:r>
          </a:p>
        </p:txBody>
      </p:sp>
      <p:sp>
        <p:nvSpPr>
          <p:cNvPr id="13" name="TextBox 12">
            <a:extLst>
              <a:ext uri="{FF2B5EF4-FFF2-40B4-BE49-F238E27FC236}">
                <a16:creationId xmlns:a16="http://schemas.microsoft.com/office/drawing/2014/main" id="{772B26FD-D475-FA16-2B7E-80F4961E6D62}"/>
              </a:ext>
            </a:extLst>
          </p:cNvPr>
          <p:cNvSpPr txBox="1"/>
          <p:nvPr/>
        </p:nvSpPr>
        <p:spPr>
          <a:xfrm>
            <a:off x="3923928" y="4417428"/>
            <a:ext cx="4937210" cy="1200329"/>
          </a:xfrm>
          <a:prstGeom prst="rect">
            <a:avLst/>
          </a:prstGeom>
          <a:noFill/>
        </p:spPr>
        <p:txBody>
          <a:bodyPr wrap="square" rtlCol="0">
            <a:spAutoFit/>
          </a:bodyPr>
          <a:lstStyle/>
          <a:p>
            <a:r>
              <a:rPr lang="en-DE"/>
              <a:t>Reference Corpus of Middle Low German / Low Rhenish - </a:t>
            </a:r>
            <a:r>
              <a:rPr lang="en-DE" i="1"/>
              <a:t>Referenzkorpus Mittelniederdeutsch / Niederrheinisch</a:t>
            </a:r>
          </a:p>
          <a:p>
            <a:r>
              <a:rPr lang="en-GB"/>
              <a:t>https://www.fdr.uni-hamburg.de/record/9195</a:t>
            </a:r>
            <a:endParaRPr lang="en-DE"/>
          </a:p>
        </p:txBody>
      </p:sp>
      <p:sp>
        <p:nvSpPr>
          <p:cNvPr id="14" name="TextBox 13">
            <a:extLst>
              <a:ext uri="{FF2B5EF4-FFF2-40B4-BE49-F238E27FC236}">
                <a16:creationId xmlns:a16="http://schemas.microsoft.com/office/drawing/2014/main" id="{3178B038-52D3-9472-1826-AE0A999AF9AD}"/>
              </a:ext>
            </a:extLst>
          </p:cNvPr>
          <p:cNvSpPr txBox="1"/>
          <p:nvPr/>
        </p:nvSpPr>
        <p:spPr>
          <a:xfrm>
            <a:off x="3923928" y="5631477"/>
            <a:ext cx="4937210" cy="923330"/>
          </a:xfrm>
          <a:prstGeom prst="rect">
            <a:avLst/>
          </a:prstGeom>
          <a:noFill/>
        </p:spPr>
        <p:txBody>
          <a:bodyPr wrap="square" rtlCol="0">
            <a:spAutoFit/>
          </a:bodyPr>
          <a:lstStyle/>
          <a:p>
            <a:r>
              <a:rPr lang="en-DE"/>
              <a:t>Reference Corpus of Early New High German </a:t>
            </a:r>
          </a:p>
          <a:p>
            <a:r>
              <a:rPr lang="en-DE" i="1"/>
              <a:t>Referenzkorpus Frühneuhochdeutsch</a:t>
            </a:r>
          </a:p>
          <a:p>
            <a:r>
              <a:rPr lang="en-GB"/>
              <a:t>https://www.linguistics.rub.de/ref/</a:t>
            </a:r>
            <a:endParaRPr lang="en-DE"/>
          </a:p>
        </p:txBody>
      </p:sp>
    </p:spTree>
    <p:extLst>
      <p:ext uri="{BB962C8B-B14F-4D97-AF65-F5344CB8AC3E}">
        <p14:creationId xmlns:p14="http://schemas.microsoft.com/office/powerpoint/2010/main" val="2113855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Interface</a:t>
            </a:r>
            <a:br>
              <a:rPr lang="de-DE" dirty="0"/>
            </a:br>
            <a:r>
              <a:rPr lang="de-DE" dirty="0"/>
              <a:t>Errors in the query</a:t>
            </a:r>
          </a:p>
        </p:txBody>
      </p:sp>
      <p:sp>
        <p:nvSpPr>
          <p:cNvPr id="3" name="Inhaltsplatzhalter 2"/>
          <p:cNvSpPr>
            <a:spLocks noGrp="1"/>
          </p:cNvSpPr>
          <p:nvPr>
            <p:ph idx="1"/>
          </p:nvPr>
        </p:nvSpPr>
        <p:spPr/>
        <p:txBody>
          <a:bodyPr/>
          <a:lstStyle/>
          <a:p>
            <a:endParaRPr lang="de-DE" dirty="0"/>
          </a:p>
        </p:txBody>
      </p:sp>
      <p:sp>
        <p:nvSpPr>
          <p:cNvPr id="4" name="Foliennummernplatzhalter 3"/>
          <p:cNvSpPr>
            <a:spLocks noGrp="1"/>
          </p:cNvSpPr>
          <p:nvPr>
            <p:ph type="sldNum" sz="quarter" idx="12"/>
          </p:nvPr>
        </p:nvSpPr>
        <p:spPr/>
        <p:txBody>
          <a:bodyPr/>
          <a:lstStyle/>
          <a:p>
            <a:fld id="{8F5FBA83-1A4B-4001-AFD1-B874891ADCA0}" type="slidenum">
              <a:rPr lang="de-DE" smtClean="0"/>
              <a:t>20</a:t>
            </a:fld>
            <a:endParaRPr lang="de-DE"/>
          </a:p>
        </p:txBody>
      </p:sp>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19922"/>
          <a:stretch/>
        </p:blipFill>
        <p:spPr bwMode="auto">
          <a:xfrm>
            <a:off x="687506" y="1628800"/>
            <a:ext cx="3524454" cy="4464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Gerade Verbindung mit Pfeil 6"/>
          <p:cNvCxnSpPr>
            <a:stCxn id="8" idx="1"/>
          </p:cNvCxnSpPr>
          <p:nvPr/>
        </p:nvCxnSpPr>
        <p:spPr>
          <a:xfrm flipH="1">
            <a:off x="2339753" y="2029490"/>
            <a:ext cx="190873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feld 21"/>
          <p:cNvSpPr txBox="1">
            <a:spLocks noChangeArrowheads="1"/>
          </p:cNvSpPr>
          <p:nvPr/>
        </p:nvSpPr>
        <p:spPr bwMode="auto">
          <a:xfrm>
            <a:off x="4248483" y="1844824"/>
            <a:ext cx="4067934"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AQL with errors!</a:t>
            </a:r>
          </a:p>
        </p:txBody>
      </p:sp>
      <p:cxnSp>
        <p:nvCxnSpPr>
          <p:cNvPr id="9" name="Gerade Verbindung mit Pfeil 8"/>
          <p:cNvCxnSpPr>
            <a:stCxn id="10" idx="1"/>
          </p:cNvCxnSpPr>
          <p:nvPr/>
        </p:nvCxnSpPr>
        <p:spPr>
          <a:xfrm flipH="1">
            <a:off x="2449733" y="4036422"/>
            <a:ext cx="17987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feld 21"/>
          <p:cNvSpPr txBox="1">
            <a:spLocks noChangeArrowheads="1"/>
          </p:cNvSpPr>
          <p:nvPr/>
        </p:nvSpPr>
        <p:spPr bwMode="auto">
          <a:xfrm>
            <a:off x="4248482" y="3851756"/>
            <a:ext cx="4067934"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Feedback on the error</a:t>
            </a:r>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5" name="Fußzeilenplatzhalter 4"/>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927456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Variable-value pair</a:t>
            </a:r>
            <a:br>
              <a:rPr lang="de-DE" dirty="0"/>
            </a:br>
            <a:r>
              <a:rPr lang="de-DE" dirty="0" err="1">
                <a:solidFill>
                  <a:srgbClr val="FF0000"/>
                </a:solidFill>
              </a:rPr>
              <a:t>dipl</a:t>
            </a:r>
            <a:r>
              <a:rPr lang="de-DE" dirty="0"/>
              <a:t>= /kraut/</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8F5FBA83-1A4B-4001-AFD1-B874891ADCA0}" type="slidenum">
              <a:rPr lang="de-DE" smtClean="0"/>
              <a:t>21</a:t>
            </a:fld>
            <a:endParaRPr lang="de-DE"/>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9" b="1658"/>
          <a:stretch/>
        </p:blipFill>
        <p:spPr bwMode="auto">
          <a:xfrm>
            <a:off x="827584" y="1628800"/>
            <a:ext cx="7500234" cy="44867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5" name="Fußzeilenplatzhalter 4"/>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656894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normAutofit/>
          </a:bodyPr>
          <a:lstStyle/>
          <a:p>
            <a:pPr marL="0" indent="0" algn="ctr">
              <a:buNone/>
            </a:pPr>
            <a:endParaRPr lang="de-DE" sz="4400" dirty="0"/>
          </a:p>
          <a:p>
            <a:pPr marL="0" indent="0" algn="ctr">
              <a:buNone/>
            </a:pPr>
            <a:r>
              <a:rPr lang="de-DE" sz="4400" dirty="0"/>
              <a:t>Interface</a:t>
            </a:r>
          </a:p>
          <a:p>
            <a:pPr marL="0" indent="0" algn="ctr">
              <a:buNone/>
            </a:pPr>
            <a:r>
              <a:rPr lang="de-DE" dirty="0"/>
              <a:t>Hits, visualization, metadata, search history</a:t>
            </a:r>
          </a:p>
        </p:txBody>
      </p:sp>
      <p:sp>
        <p:nvSpPr>
          <p:cNvPr id="4" name="Foliennummernplatzhalter 3"/>
          <p:cNvSpPr>
            <a:spLocks noGrp="1"/>
          </p:cNvSpPr>
          <p:nvPr>
            <p:ph type="sldNum" sz="quarter" idx="12"/>
          </p:nvPr>
        </p:nvSpPr>
        <p:spPr/>
        <p:txBody>
          <a:bodyPr/>
          <a:lstStyle/>
          <a:p>
            <a:fld id="{8F5FBA83-1A4B-4001-AFD1-B874891ADCA0}" type="slidenum">
              <a:rPr lang="de-DE" smtClean="0"/>
              <a:t>22</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4149829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56792"/>
            <a:ext cx="7875770" cy="47440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Gerade Verbindung mit Pfeil 6"/>
          <p:cNvCxnSpPr/>
          <p:nvPr/>
        </p:nvCxnSpPr>
        <p:spPr>
          <a:xfrm flipH="1" flipV="1">
            <a:off x="5004048" y="2803630"/>
            <a:ext cx="1511371" cy="12131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normAutofit fontScale="90000"/>
          </a:bodyPr>
          <a:lstStyle/>
          <a:p>
            <a:r>
              <a:rPr lang="de-DE" dirty="0"/>
              <a:t>Interface</a:t>
            </a:r>
            <a:br>
              <a:rPr lang="de-DE" dirty="0"/>
            </a:br>
            <a:r>
              <a:rPr lang="de-DE" dirty="0"/>
              <a:t>hits</a:t>
            </a:r>
          </a:p>
        </p:txBody>
      </p:sp>
      <p:sp>
        <p:nvSpPr>
          <p:cNvPr id="6" name="Textfeld 21"/>
          <p:cNvSpPr txBox="1">
            <a:spLocks noChangeArrowheads="1"/>
          </p:cNvSpPr>
          <p:nvPr/>
        </p:nvSpPr>
        <p:spPr bwMode="auto">
          <a:xfrm>
            <a:off x="6515418" y="2480465"/>
            <a:ext cx="1873006"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Key </a:t>
            </a:r>
            <a:r>
              <a:rPr lang="de-DE" dirty="0" err="1">
                <a:solidFill>
                  <a:srgbClr val="FF0000"/>
                </a:solidFill>
              </a:rPr>
              <a:t>word</a:t>
            </a:r>
            <a:r>
              <a:rPr lang="de-DE" dirty="0">
                <a:solidFill>
                  <a:srgbClr val="FF0000"/>
                </a:solidFill>
              </a:rPr>
              <a:t> in </a:t>
            </a:r>
            <a:r>
              <a:rPr lang="de-DE" dirty="0" err="1">
                <a:solidFill>
                  <a:srgbClr val="FF0000"/>
                </a:solidFill>
              </a:rPr>
              <a:t>Context</a:t>
            </a:r>
            <a:r>
              <a:rPr lang="de-DE" dirty="0">
                <a:solidFill>
                  <a:srgbClr val="FF0000"/>
                </a:solidFill>
              </a:rPr>
              <a:t> (KWIC)</a:t>
            </a:r>
          </a:p>
        </p:txBody>
      </p:sp>
      <p:cxnSp>
        <p:nvCxnSpPr>
          <p:cNvPr id="12" name="Gerade Verbindung mit Pfeil 11"/>
          <p:cNvCxnSpPr/>
          <p:nvPr/>
        </p:nvCxnSpPr>
        <p:spPr>
          <a:xfrm flipV="1">
            <a:off x="7593806" y="3687031"/>
            <a:ext cx="0" cy="4835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25896" y="2603576"/>
            <a:ext cx="385958" cy="8254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Foliennummernplatzhalter 27"/>
          <p:cNvSpPr>
            <a:spLocks noGrp="1"/>
          </p:cNvSpPr>
          <p:nvPr>
            <p:ph type="sldNum" sz="quarter" idx="12"/>
          </p:nvPr>
        </p:nvSpPr>
        <p:spPr/>
        <p:txBody>
          <a:bodyPr/>
          <a:lstStyle/>
          <a:p>
            <a:fld id="{914749F1-A7CB-4A80-84B7-95CFCFC0AFB6}" type="slidenum">
              <a:rPr lang="de-DE" smtClean="0"/>
              <a:t>23</a:t>
            </a:fld>
            <a:endParaRPr lang="de-DE"/>
          </a:p>
        </p:txBody>
      </p:sp>
      <p:sp>
        <p:nvSpPr>
          <p:cNvPr id="24" name="Textfeld 21"/>
          <p:cNvSpPr txBox="1">
            <a:spLocks noChangeArrowheads="1"/>
          </p:cNvSpPr>
          <p:nvPr/>
        </p:nvSpPr>
        <p:spPr bwMode="auto">
          <a:xfrm>
            <a:off x="73213" y="2403521"/>
            <a:ext cx="1690475"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 of hits</a:t>
            </a:r>
          </a:p>
        </p:txBody>
      </p:sp>
      <p:sp>
        <p:nvSpPr>
          <p:cNvPr id="11" name="Textfeld 21"/>
          <p:cNvSpPr txBox="1">
            <a:spLocks noChangeArrowheads="1"/>
          </p:cNvSpPr>
          <p:nvPr/>
        </p:nvSpPr>
        <p:spPr bwMode="auto">
          <a:xfrm>
            <a:off x="7575273" y="4017258"/>
            <a:ext cx="1173191"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set context</a:t>
            </a:r>
          </a:p>
        </p:txBody>
      </p:sp>
      <p:pic>
        <p:nvPicPr>
          <p:cNvPr id="17" name="Grafik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cxnSp>
        <p:nvCxnSpPr>
          <p:cNvPr id="23" name="Gerade Verbindung mit Pfeil 22"/>
          <p:cNvCxnSpPr/>
          <p:nvPr/>
        </p:nvCxnSpPr>
        <p:spPr>
          <a:xfrm flipH="1" flipV="1">
            <a:off x="4104347" y="4410865"/>
            <a:ext cx="755687" cy="6065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feld 21"/>
          <p:cNvSpPr txBox="1">
            <a:spLocks noChangeArrowheads="1"/>
          </p:cNvSpPr>
          <p:nvPr/>
        </p:nvSpPr>
        <p:spPr bwMode="auto">
          <a:xfrm>
            <a:off x="4860032" y="4078813"/>
            <a:ext cx="1873006"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Grouping of annotations</a:t>
            </a:r>
          </a:p>
        </p:txBody>
      </p:sp>
      <p:sp>
        <p:nvSpPr>
          <p:cNvPr id="3" name="Fußzeilenplatzhalter 2"/>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34921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11"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66802"/>
            <a:ext cx="7963778" cy="48145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Gerade Verbindung mit Pfeil 6"/>
          <p:cNvCxnSpPr/>
          <p:nvPr/>
        </p:nvCxnSpPr>
        <p:spPr>
          <a:xfrm flipH="1">
            <a:off x="6156176" y="2492896"/>
            <a:ext cx="519739"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normAutofit fontScale="90000"/>
          </a:bodyPr>
          <a:lstStyle/>
          <a:p>
            <a:r>
              <a:rPr lang="de-DE" dirty="0"/>
              <a:t>Interface</a:t>
            </a:r>
            <a:br>
              <a:rPr lang="de-DE" dirty="0"/>
            </a:br>
            <a:r>
              <a:rPr lang="de-DE" dirty="0"/>
              <a:t>Visualization</a:t>
            </a:r>
          </a:p>
        </p:txBody>
      </p:sp>
      <p:sp>
        <p:nvSpPr>
          <p:cNvPr id="6" name="Textfeld 21"/>
          <p:cNvSpPr txBox="1">
            <a:spLocks noChangeArrowheads="1"/>
          </p:cNvSpPr>
          <p:nvPr/>
        </p:nvSpPr>
        <p:spPr bwMode="auto">
          <a:xfrm>
            <a:off x="6675914" y="2267580"/>
            <a:ext cx="936503"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Partitur</a:t>
            </a:r>
          </a:p>
        </p:txBody>
      </p:sp>
      <p:cxnSp>
        <p:nvCxnSpPr>
          <p:cNvPr id="12" name="Gerade Verbindung mit Pfeil 11"/>
          <p:cNvCxnSpPr/>
          <p:nvPr/>
        </p:nvCxnSpPr>
        <p:spPr>
          <a:xfrm flipV="1">
            <a:off x="5148064" y="4170593"/>
            <a:ext cx="0" cy="4835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325896" y="2603576"/>
            <a:ext cx="385958" cy="8254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Foliennummernplatzhalter 27"/>
          <p:cNvSpPr>
            <a:spLocks noGrp="1"/>
          </p:cNvSpPr>
          <p:nvPr>
            <p:ph type="sldNum" sz="quarter" idx="12"/>
          </p:nvPr>
        </p:nvSpPr>
        <p:spPr/>
        <p:txBody>
          <a:bodyPr/>
          <a:lstStyle/>
          <a:p>
            <a:fld id="{914749F1-A7CB-4A80-84B7-95CFCFC0AFB6}" type="slidenum">
              <a:rPr lang="de-DE" smtClean="0"/>
              <a:t>24</a:t>
            </a:fld>
            <a:endParaRPr lang="de-DE"/>
          </a:p>
        </p:txBody>
      </p:sp>
      <p:sp>
        <p:nvSpPr>
          <p:cNvPr id="24" name="Textfeld 21"/>
          <p:cNvSpPr txBox="1">
            <a:spLocks noChangeArrowheads="1"/>
          </p:cNvSpPr>
          <p:nvPr/>
        </p:nvSpPr>
        <p:spPr bwMode="auto">
          <a:xfrm>
            <a:off x="73213" y="2403521"/>
            <a:ext cx="1690475"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Query</a:t>
            </a:r>
          </a:p>
          <a:p>
            <a:pPr eaLnBrk="1" hangingPunct="1"/>
            <a:r>
              <a:rPr lang="de-DE" dirty="0">
                <a:solidFill>
                  <a:srgbClr val="FF0000"/>
                </a:solidFill>
              </a:rPr>
              <a:t># of hits</a:t>
            </a:r>
          </a:p>
        </p:txBody>
      </p:sp>
      <p:sp>
        <p:nvSpPr>
          <p:cNvPr id="11" name="Textfeld 21"/>
          <p:cNvSpPr txBox="1">
            <a:spLocks noChangeArrowheads="1"/>
          </p:cNvSpPr>
          <p:nvPr/>
        </p:nvSpPr>
        <p:spPr bwMode="auto">
          <a:xfrm>
            <a:off x="4644008" y="4471522"/>
            <a:ext cx="2160240"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Values</a:t>
            </a:r>
          </a:p>
          <a:p>
            <a:pPr eaLnBrk="1" hangingPunct="1"/>
            <a:r>
              <a:rPr lang="de-DE" dirty="0">
                <a:solidFill>
                  <a:srgbClr val="FF0000"/>
                </a:solidFill>
              </a:rPr>
              <a:t>(Annotation values)</a:t>
            </a:r>
          </a:p>
        </p:txBody>
      </p:sp>
      <p:pic>
        <p:nvPicPr>
          <p:cNvPr id="17" name="Grafik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cxnSp>
        <p:nvCxnSpPr>
          <p:cNvPr id="23" name="Gerade Verbindung mit Pfeil 22"/>
          <p:cNvCxnSpPr/>
          <p:nvPr/>
        </p:nvCxnSpPr>
        <p:spPr>
          <a:xfrm flipV="1">
            <a:off x="3203848" y="4170593"/>
            <a:ext cx="0" cy="3385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feld 21"/>
          <p:cNvSpPr txBox="1">
            <a:spLocks noChangeArrowheads="1"/>
          </p:cNvSpPr>
          <p:nvPr/>
        </p:nvSpPr>
        <p:spPr bwMode="auto">
          <a:xfrm>
            <a:off x="1907704" y="4471522"/>
            <a:ext cx="2448272"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Variables</a:t>
            </a:r>
          </a:p>
          <a:p>
            <a:pPr eaLnBrk="1" hangingPunct="1"/>
            <a:r>
              <a:rPr lang="de-DE" dirty="0">
                <a:solidFill>
                  <a:srgbClr val="FF0000"/>
                </a:solidFill>
              </a:rPr>
              <a:t>(Annotation levels)</a:t>
            </a:r>
          </a:p>
        </p:txBody>
      </p:sp>
      <p:cxnSp>
        <p:nvCxnSpPr>
          <p:cNvPr id="18" name="Gerade Verbindung mit Pfeil 17"/>
          <p:cNvCxnSpPr/>
          <p:nvPr/>
        </p:nvCxnSpPr>
        <p:spPr>
          <a:xfrm flipV="1">
            <a:off x="711854" y="1958680"/>
            <a:ext cx="285664" cy="4448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Fußzeilenplatzhalter 3"/>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249107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11"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56792"/>
            <a:ext cx="7875770" cy="47440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Gerade Verbindung mit Pfeil 6"/>
          <p:cNvCxnSpPr/>
          <p:nvPr/>
        </p:nvCxnSpPr>
        <p:spPr>
          <a:xfrm flipH="1" flipV="1">
            <a:off x="3491880" y="2471884"/>
            <a:ext cx="216025" cy="4530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normAutofit fontScale="90000"/>
          </a:bodyPr>
          <a:lstStyle/>
          <a:p>
            <a:r>
              <a:rPr lang="de-DE" dirty="0"/>
              <a:t>Interface</a:t>
            </a:r>
            <a:br>
              <a:rPr lang="de-DE" dirty="0"/>
            </a:br>
            <a:r>
              <a:rPr lang="de-DE" dirty="0"/>
              <a:t>Metadata</a:t>
            </a:r>
          </a:p>
        </p:txBody>
      </p:sp>
      <p:sp>
        <p:nvSpPr>
          <p:cNvPr id="6" name="Textfeld 21"/>
          <p:cNvSpPr txBox="1">
            <a:spLocks noChangeArrowheads="1"/>
          </p:cNvSpPr>
          <p:nvPr/>
        </p:nvSpPr>
        <p:spPr bwMode="auto">
          <a:xfrm>
            <a:off x="3707905" y="2698414"/>
            <a:ext cx="2664296"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document metadata + name of the document</a:t>
            </a:r>
          </a:p>
        </p:txBody>
      </p:sp>
      <p:cxnSp>
        <p:nvCxnSpPr>
          <p:cNvPr id="25" name="Gerade Verbindung mit Pfeil 24"/>
          <p:cNvCxnSpPr/>
          <p:nvPr/>
        </p:nvCxnSpPr>
        <p:spPr>
          <a:xfrm>
            <a:off x="2195736" y="4078813"/>
            <a:ext cx="288032" cy="71833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Foliennummernplatzhalter 27"/>
          <p:cNvSpPr>
            <a:spLocks noGrp="1"/>
          </p:cNvSpPr>
          <p:nvPr>
            <p:ph type="sldNum" sz="quarter" idx="12"/>
          </p:nvPr>
        </p:nvSpPr>
        <p:spPr/>
        <p:txBody>
          <a:bodyPr/>
          <a:lstStyle/>
          <a:p>
            <a:fld id="{914749F1-A7CB-4A80-84B7-95CFCFC0AFB6}" type="slidenum">
              <a:rPr lang="de-DE" smtClean="0"/>
              <a:t>25</a:t>
            </a:fld>
            <a:endParaRPr lang="de-DE"/>
          </a:p>
        </p:txBody>
      </p:sp>
      <p:sp>
        <p:nvSpPr>
          <p:cNvPr id="24" name="Textfeld 21"/>
          <p:cNvSpPr txBox="1">
            <a:spLocks noChangeArrowheads="1"/>
          </p:cNvSpPr>
          <p:nvPr/>
        </p:nvSpPr>
        <p:spPr bwMode="auto">
          <a:xfrm>
            <a:off x="827584" y="3709481"/>
            <a:ext cx="2050515"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corpus metadata</a:t>
            </a:r>
          </a:p>
        </p:txBody>
      </p:sp>
      <p:pic>
        <p:nvPicPr>
          <p:cNvPr id="17" name="Grafik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3" name="Fußzeilenplatzhalter 2"/>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87236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Interface</a:t>
            </a:r>
            <a:br>
              <a:rPr lang="de-DE" dirty="0"/>
            </a:br>
            <a:r>
              <a:rPr lang="de-DE" dirty="0"/>
              <a:t>Corpus metadata</a:t>
            </a:r>
          </a:p>
        </p:txBody>
      </p:sp>
      <p:sp>
        <p:nvSpPr>
          <p:cNvPr id="4" name="Foliennummernplatzhalter 3"/>
          <p:cNvSpPr>
            <a:spLocks noGrp="1"/>
          </p:cNvSpPr>
          <p:nvPr>
            <p:ph type="sldNum" sz="quarter" idx="12"/>
          </p:nvPr>
        </p:nvSpPr>
        <p:spPr/>
        <p:txBody>
          <a:bodyPr/>
          <a:lstStyle/>
          <a:p>
            <a:fld id="{D73D729D-69BD-43AF-977A-DE119A335D1E}" type="slidenum">
              <a:rPr lang="de-DE" smtClean="0"/>
              <a:pPr/>
              <a:t>26</a:t>
            </a:fld>
            <a:endParaRPr lang="de-DE"/>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14" y="1458374"/>
            <a:ext cx="8087434" cy="47789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Gerade Verbindung mit Pfeil 4"/>
          <p:cNvCxnSpPr/>
          <p:nvPr/>
        </p:nvCxnSpPr>
        <p:spPr>
          <a:xfrm>
            <a:off x="2483768" y="4006805"/>
            <a:ext cx="0" cy="71833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feld 21"/>
          <p:cNvSpPr txBox="1">
            <a:spLocks noChangeArrowheads="1"/>
          </p:cNvSpPr>
          <p:nvPr/>
        </p:nvSpPr>
        <p:spPr bwMode="auto">
          <a:xfrm>
            <a:off x="1081325" y="3635732"/>
            <a:ext cx="2050515"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corpus metadata</a:t>
            </a:r>
          </a:p>
        </p:txBody>
      </p:sp>
      <p:cxnSp>
        <p:nvCxnSpPr>
          <p:cNvPr id="8" name="Gerade Verbindung mit Pfeil 7"/>
          <p:cNvCxnSpPr/>
          <p:nvPr/>
        </p:nvCxnSpPr>
        <p:spPr>
          <a:xfrm>
            <a:off x="6550507" y="2143889"/>
            <a:ext cx="0" cy="71833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feld 21"/>
          <p:cNvSpPr txBox="1">
            <a:spLocks noChangeArrowheads="1"/>
          </p:cNvSpPr>
          <p:nvPr/>
        </p:nvSpPr>
        <p:spPr bwMode="auto">
          <a:xfrm>
            <a:off x="4932040" y="1556792"/>
            <a:ext cx="3312368"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List of all annotation layers (variables) of the corpus</a:t>
            </a:r>
          </a:p>
        </p:txBody>
      </p:sp>
      <p:cxnSp>
        <p:nvCxnSpPr>
          <p:cNvPr id="10" name="Gerade Verbindung mit Pfeil 9"/>
          <p:cNvCxnSpPr/>
          <p:nvPr/>
        </p:nvCxnSpPr>
        <p:spPr>
          <a:xfrm flipV="1">
            <a:off x="4644008" y="4797152"/>
            <a:ext cx="0" cy="72182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feld 21"/>
          <p:cNvSpPr txBox="1">
            <a:spLocks noChangeArrowheads="1"/>
          </p:cNvSpPr>
          <p:nvPr/>
        </p:nvSpPr>
        <p:spPr bwMode="auto">
          <a:xfrm>
            <a:off x="3059832" y="5363924"/>
            <a:ext cx="2520280"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general information about the corpus</a:t>
            </a:r>
          </a:p>
        </p:txBody>
      </p:sp>
      <p:pic>
        <p:nvPicPr>
          <p:cNvPr id="13" name="Grafik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3" name="Fußzeilenplatzhalter 2"/>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151015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44750"/>
            <a:ext cx="7747818" cy="46645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el 1"/>
          <p:cNvSpPr>
            <a:spLocks noGrp="1"/>
          </p:cNvSpPr>
          <p:nvPr>
            <p:ph type="title"/>
          </p:nvPr>
        </p:nvSpPr>
        <p:spPr/>
        <p:txBody>
          <a:bodyPr>
            <a:normAutofit fontScale="90000"/>
          </a:bodyPr>
          <a:lstStyle/>
          <a:p>
            <a:r>
              <a:rPr lang="de-DE" dirty="0"/>
              <a:t>Interface </a:t>
            </a:r>
            <a:br>
              <a:rPr lang="de-DE" dirty="0"/>
            </a:br>
            <a:r>
              <a:rPr lang="de-DE" dirty="0"/>
              <a:t>Corpus metadata II</a:t>
            </a:r>
          </a:p>
        </p:txBody>
      </p:sp>
      <p:sp>
        <p:nvSpPr>
          <p:cNvPr id="5" name="Textfeld 21"/>
          <p:cNvSpPr txBox="1">
            <a:spLocks noChangeArrowheads="1"/>
          </p:cNvSpPr>
          <p:nvPr/>
        </p:nvSpPr>
        <p:spPr bwMode="auto">
          <a:xfrm>
            <a:off x="3563888" y="5085184"/>
            <a:ext cx="4867498"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Click on an annotation level</a:t>
            </a:r>
          </a:p>
          <a:p>
            <a:pPr eaLnBrk="1" hangingPunct="1"/>
            <a:r>
              <a:rPr lang="de-DE" dirty="0">
                <a:solidFill>
                  <a:srgbClr val="FF0000"/>
                </a:solidFill>
              </a:rPr>
              <a:t>-&gt; is automatically pasted to the search field</a:t>
            </a:r>
          </a:p>
        </p:txBody>
      </p:sp>
      <p:cxnSp>
        <p:nvCxnSpPr>
          <p:cNvPr id="6" name="Gerade Verbindung mit Pfeil 5"/>
          <p:cNvCxnSpPr/>
          <p:nvPr/>
        </p:nvCxnSpPr>
        <p:spPr>
          <a:xfrm flipH="1" flipV="1">
            <a:off x="1547665" y="2060848"/>
            <a:ext cx="4176463" cy="2808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Foliennummernplatzhalter 7"/>
          <p:cNvSpPr>
            <a:spLocks noGrp="1"/>
          </p:cNvSpPr>
          <p:nvPr>
            <p:ph type="sldNum" sz="quarter" idx="12"/>
          </p:nvPr>
        </p:nvSpPr>
        <p:spPr/>
        <p:txBody>
          <a:bodyPr/>
          <a:lstStyle/>
          <a:p>
            <a:fld id="{914749F1-A7CB-4A80-84B7-95CFCFC0AFB6}" type="slidenum">
              <a:rPr lang="de-DE" smtClean="0"/>
              <a:t>27</a:t>
            </a:fld>
            <a:endParaRPr lang="de-DE"/>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3" name="Fußzeilenplatzhalter 2"/>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240632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Interface</a:t>
            </a:r>
            <a:br>
              <a:rPr lang="de-DE" dirty="0"/>
            </a:br>
            <a:r>
              <a:rPr lang="de-DE" dirty="0"/>
              <a:t>Document metadata</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8F5FBA83-1A4B-4001-AFD1-B874891ADCA0}" type="slidenum">
              <a:rPr lang="de-DE" smtClean="0"/>
              <a:t>28</a:t>
            </a:fld>
            <a:endParaRPr lang="de-DE"/>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92" y="1439128"/>
            <a:ext cx="8253264" cy="4942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cxnSp>
        <p:nvCxnSpPr>
          <p:cNvPr id="7" name="Gerade Verbindung mit Pfeil 6"/>
          <p:cNvCxnSpPr/>
          <p:nvPr/>
        </p:nvCxnSpPr>
        <p:spPr>
          <a:xfrm flipV="1">
            <a:off x="4678299" y="4797152"/>
            <a:ext cx="0" cy="72182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feld 21"/>
          <p:cNvSpPr txBox="1">
            <a:spLocks noChangeArrowheads="1"/>
          </p:cNvSpPr>
          <p:nvPr/>
        </p:nvSpPr>
        <p:spPr bwMode="auto">
          <a:xfrm>
            <a:off x="3418159" y="5353591"/>
            <a:ext cx="2520280" cy="923330"/>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Information on a document (text), e.g. author, year, title</a:t>
            </a:r>
          </a:p>
        </p:txBody>
      </p:sp>
      <p:cxnSp>
        <p:nvCxnSpPr>
          <p:cNvPr id="9" name="Gerade Verbindung mit Pfeil 8"/>
          <p:cNvCxnSpPr>
            <a:stCxn id="10" idx="1"/>
          </p:cNvCxnSpPr>
          <p:nvPr/>
        </p:nvCxnSpPr>
        <p:spPr>
          <a:xfrm flipH="1">
            <a:off x="3275857" y="1957482"/>
            <a:ext cx="2811622" cy="2570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feld 21"/>
          <p:cNvSpPr txBox="1">
            <a:spLocks noChangeArrowheads="1"/>
          </p:cNvSpPr>
          <p:nvPr/>
        </p:nvSpPr>
        <p:spPr bwMode="auto">
          <a:xfrm>
            <a:off x="6087479" y="1772816"/>
            <a:ext cx="2520280"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Document metadata</a:t>
            </a:r>
          </a:p>
        </p:txBody>
      </p:sp>
      <p:sp>
        <p:nvSpPr>
          <p:cNvPr id="5" name="Fußzeilenplatzhalter 4"/>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128573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06" y="1628800"/>
            <a:ext cx="4207226" cy="45198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itel 1"/>
          <p:cNvSpPr>
            <a:spLocks noGrp="1"/>
          </p:cNvSpPr>
          <p:nvPr>
            <p:ph type="title"/>
          </p:nvPr>
        </p:nvSpPr>
        <p:spPr/>
        <p:txBody>
          <a:bodyPr>
            <a:normAutofit fontScale="90000"/>
          </a:bodyPr>
          <a:lstStyle/>
          <a:p>
            <a:r>
              <a:rPr lang="en-US" dirty="0"/>
              <a:t>Interface</a:t>
            </a:r>
            <a:br>
              <a:rPr lang="en-US" dirty="0"/>
            </a:br>
            <a:r>
              <a:rPr lang="de-DE" dirty="0" err="1"/>
              <a:t>Search history</a:t>
            </a:r>
            <a:endParaRPr lang="de-DE" dirty="0"/>
          </a:p>
        </p:txBody>
      </p:sp>
      <p:sp>
        <p:nvSpPr>
          <p:cNvPr id="4" name="Foliennummernplatzhalter 3"/>
          <p:cNvSpPr>
            <a:spLocks noGrp="1"/>
          </p:cNvSpPr>
          <p:nvPr>
            <p:ph type="sldNum" sz="quarter" idx="12"/>
          </p:nvPr>
        </p:nvSpPr>
        <p:spPr/>
        <p:txBody>
          <a:bodyPr/>
          <a:lstStyle/>
          <a:p>
            <a:fld id="{D73D729D-69BD-43AF-977A-DE119A335D1E}" type="slidenum">
              <a:rPr lang="de-DE" smtClean="0"/>
              <a:pPr/>
              <a:t>29</a:t>
            </a:fld>
            <a:endParaRPr lang="de-DE"/>
          </a:p>
        </p:txBody>
      </p:sp>
      <p:sp>
        <p:nvSpPr>
          <p:cNvPr id="8" name="Textfeld 21"/>
          <p:cNvSpPr txBox="1">
            <a:spLocks noChangeArrowheads="1"/>
          </p:cNvSpPr>
          <p:nvPr/>
        </p:nvSpPr>
        <p:spPr bwMode="auto">
          <a:xfrm>
            <a:off x="4292238" y="2987660"/>
            <a:ext cx="1575906"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Search history</a:t>
            </a:r>
          </a:p>
        </p:txBody>
      </p:sp>
      <p:cxnSp>
        <p:nvCxnSpPr>
          <p:cNvPr id="9" name="Gerade Verbindung mit Pfeil 8"/>
          <p:cNvCxnSpPr/>
          <p:nvPr/>
        </p:nvCxnSpPr>
        <p:spPr>
          <a:xfrm flipH="1">
            <a:off x="2987824" y="3191519"/>
            <a:ext cx="1298284" cy="5255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flipH="1">
            <a:off x="3347864" y="4221088"/>
            <a:ext cx="136537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feld 21"/>
          <p:cNvSpPr txBox="1">
            <a:spLocks noChangeArrowheads="1"/>
          </p:cNvSpPr>
          <p:nvPr/>
        </p:nvSpPr>
        <p:spPr bwMode="auto">
          <a:xfrm>
            <a:off x="4713239" y="3817390"/>
            <a:ext cx="2376264"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List of all queries in a session</a:t>
            </a:r>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2" name="Fußzeilenplatzhalter 1"/>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309996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ANNIS</a:t>
            </a:r>
          </a:p>
        </p:txBody>
      </p:sp>
      <p:sp>
        <p:nvSpPr>
          <p:cNvPr id="3" name="Inhaltsplatzhalter 2"/>
          <p:cNvSpPr>
            <a:spLocks noGrp="1"/>
          </p:cNvSpPr>
          <p:nvPr>
            <p:ph idx="1"/>
          </p:nvPr>
        </p:nvSpPr>
        <p:spPr/>
        <p:txBody>
          <a:bodyPr/>
          <a:lstStyle/>
          <a:p>
            <a:r>
              <a:rPr lang="en-US"/>
              <a:t>Another corpus query system...</a:t>
            </a:r>
          </a:p>
          <a:p>
            <a:r>
              <a:rPr lang="en-US"/>
              <a:t>developed at HU Berlin</a:t>
            </a:r>
          </a:p>
          <a:p>
            <a:r>
              <a:rPr lang="en-US"/>
              <a:t>for searching existing, annotated corpora (no inbuilt annotation function)</a:t>
            </a:r>
          </a:p>
          <a:p>
            <a:r>
              <a:rPr lang="en-US"/>
              <a:t>some basic visualization  possibilities</a:t>
            </a:r>
          </a:p>
        </p:txBody>
      </p:sp>
      <p:sp>
        <p:nvSpPr>
          <p:cNvPr id="4" name="Foliennummernplatzhalter 3"/>
          <p:cNvSpPr>
            <a:spLocks noGrp="1"/>
          </p:cNvSpPr>
          <p:nvPr>
            <p:ph type="sldNum" sz="quarter" idx="12"/>
          </p:nvPr>
        </p:nvSpPr>
        <p:spPr/>
        <p:txBody>
          <a:bodyPr/>
          <a:lstStyle/>
          <a:p>
            <a:fld id="{6C6AE60A-B69C-4790-82F7-3882EDF23186}" type="slidenum">
              <a:rPr lang="de-DE" smtClean="0"/>
              <a:t>3</a:t>
            </a:fld>
            <a:endParaRPr lang="de-DE"/>
          </a:p>
        </p:txBody>
      </p:sp>
    </p:spTree>
    <p:extLst>
      <p:ext uri="{BB962C8B-B14F-4D97-AF65-F5344CB8AC3E}">
        <p14:creationId xmlns:p14="http://schemas.microsoft.com/office/powerpoint/2010/main" val="1504615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170"/>
          <a:stretch/>
        </p:blipFill>
        <p:spPr bwMode="auto">
          <a:xfrm>
            <a:off x="467544" y="1628800"/>
            <a:ext cx="3078342" cy="46054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el 1"/>
          <p:cNvSpPr>
            <a:spLocks noGrp="1"/>
          </p:cNvSpPr>
          <p:nvPr>
            <p:ph type="title"/>
          </p:nvPr>
        </p:nvSpPr>
        <p:spPr/>
        <p:txBody>
          <a:bodyPr>
            <a:normAutofit fontScale="90000"/>
          </a:bodyPr>
          <a:lstStyle/>
          <a:p>
            <a:r>
              <a:rPr lang="de-DE" dirty="0"/>
              <a:t>Interface</a:t>
            </a:r>
            <a:br>
              <a:rPr lang="de-DE" dirty="0"/>
            </a:br>
            <a:r>
              <a:rPr lang="de-DE" dirty="0"/>
              <a:t>Query options</a:t>
            </a:r>
          </a:p>
        </p:txBody>
      </p:sp>
      <p:cxnSp>
        <p:nvCxnSpPr>
          <p:cNvPr id="6" name="Gerade Verbindung mit Pfeil 5"/>
          <p:cNvCxnSpPr>
            <a:stCxn id="5" idx="1"/>
          </p:cNvCxnSpPr>
          <p:nvPr/>
        </p:nvCxnSpPr>
        <p:spPr>
          <a:xfrm flipH="1">
            <a:off x="2555776" y="4551511"/>
            <a:ext cx="2257362" cy="4616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Foliennummernplatzhalter 8"/>
          <p:cNvSpPr>
            <a:spLocks noGrp="1"/>
          </p:cNvSpPr>
          <p:nvPr>
            <p:ph type="sldNum" sz="quarter" idx="12"/>
          </p:nvPr>
        </p:nvSpPr>
        <p:spPr/>
        <p:txBody>
          <a:bodyPr/>
          <a:lstStyle/>
          <a:p>
            <a:fld id="{914749F1-A7CB-4A80-84B7-95CFCFC0AFB6}" type="slidenum">
              <a:rPr lang="de-DE" smtClean="0"/>
              <a:t>30</a:t>
            </a:fld>
            <a:endParaRPr lang="de-DE"/>
          </a:p>
        </p:txBody>
      </p:sp>
      <p:sp>
        <p:nvSpPr>
          <p:cNvPr id="5" name="Textfeld 21"/>
          <p:cNvSpPr txBox="1">
            <a:spLocks noChangeArrowheads="1"/>
          </p:cNvSpPr>
          <p:nvPr/>
        </p:nvSpPr>
        <p:spPr bwMode="auto">
          <a:xfrm>
            <a:off x="4813138" y="4366845"/>
            <a:ext cx="2423158"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set size of context</a:t>
            </a:r>
          </a:p>
        </p:txBody>
      </p:sp>
      <p:cxnSp>
        <p:nvCxnSpPr>
          <p:cNvPr id="10" name="Gerade Verbindung mit Pfeil 9"/>
          <p:cNvCxnSpPr/>
          <p:nvPr/>
        </p:nvCxnSpPr>
        <p:spPr>
          <a:xfrm flipH="1">
            <a:off x="2771800" y="5445224"/>
            <a:ext cx="2016224" cy="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feld 21"/>
          <p:cNvSpPr txBox="1">
            <a:spLocks noChangeArrowheads="1"/>
          </p:cNvSpPr>
          <p:nvPr/>
        </p:nvSpPr>
        <p:spPr bwMode="auto">
          <a:xfrm>
            <a:off x="4788024" y="5172844"/>
            <a:ext cx="3456384"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Which transcription level should be shown in the list of hits? </a:t>
            </a:r>
          </a:p>
        </p:txBody>
      </p:sp>
      <p:pic>
        <p:nvPicPr>
          <p:cNvPr id="12" name="Grafi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3" name="Fußzeilenplatzhalter 2"/>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407026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Historical texts</a:t>
            </a:r>
          </a:p>
        </p:txBody>
      </p:sp>
      <p:sp>
        <p:nvSpPr>
          <p:cNvPr id="3" name="Inhaltsplatzhalter 2"/>
          <p:cNvSpPr>
            <a:spLocks noGrp="1"/>
          </p:cNvSpPr>
          <p:nvPr>
            <p:ph idx="1"/>
          </p:nvPr>
        </p:nvSpPr>
        <p:spPr>
          <a:xfrm>
            <a:off x="457200" y="1600200"/>
            <a:ext cx="4114800" cy="4525963"/>
          </a:xfrm>
        </p:spPr>
        <p:txBody>
          <a:bodyPr>
            <a:normAutofit fontScale="92500" lnSpcReduction="20000"/>
          </a:bodyPr>
          <a:lstStyle/>
          <a:p>
            <a:r>
              <a:rPr lang="de-DE" dirty="0"/>
              <a:t>Variance in orthography and composition</a:t>
            </a:r>
          </a:p>
          <a:p>
            <a:r>
              <a:rPr lang="de-DE" dirty="0"/>
              <a:t>some things are quite "unpredictable"</a:t>
            </a:r>
          </a:p>
          <a:p>
            <a:r>
              <a:rPr lang="de-DE" dirty="0"/>
              <a:t>graphemic / (text)-structural information</a:t>
            </a:r>
          </a:p>
          <a:p>
            <a:pPr lvl="1"/>
            <a:r>
              <a:rPr lang="de-DE" dirty="0"/>
              <a:t>line break, page break, page composition</a:t>
            </a:r>
          </a:p>
        </p:txBody>
      </p:sp>
      <p:sp>
        <p:nvSpPr>
          <p:cNvPr id="4" name="Foliennummernplatzhalter 3"/>
          <p:cNvSpPr>
            <a:spLocks noGrp="1"/>
          </p:cNvSpPr>
          <p:nvPr>
            <p:ph type="sldNum" sz="quarter" idx="12"/>
          </p:nvPr>
        </p:nvSpPr>
        <p:spPr/>
        <p:txBody>
          <a:bodyPr/>
          <a:lstStyle/>
          <a:p>
            <a:fld id="{8F5FBA83-1A4B-4001-AFD1-B874891ADCA0}" type="slidenum">
              <a:rPr lang="de-DE" smtClean="0"/>
              <a:t>31</a:t>
            </a:fld>
            <a:endParaRPr lang="de-DE"/>
          </a:p>
        </p:txBody>
      </p:sp>
      <p:graphicFrame>
        <p:nvGraphicFramePr>
          <p:cNvPr id="5" name="Objekt 4"/>
          <p:cNvGraphicFramePr>
            <a:graphicFrameLocks noGrp="1" noChangeAspect="1"/>
          </p:cNvGraphicFramePr>
          <p:nvPr/>
        </p:nvGraphicFramePr>
        <p:xfrm>
          <a:off x="4716016" y="1547813"/>
          <a:ext cx="3917950" cy="4525962"/>
        </p:xfrm>
        <a:graphic>
          <a:graphicData uri="http://schemas.openxmlformats.org/presentationml/2006/ole">
            <mc:AlternateContent xmlns:mc="http://schemas.openxmlformats.org/markup-compatibility/2006">
              <mc:Choice xmlns:v="urn:schemas-microsoft-com:vml" Requires="v">
                <p:oleObj name="Dokument" r:id="rId2" imgW="5897839" imgH="6811645" progId="Word.Document.12">
                  <p:embed/>
                </p:oleObj>
              </mc:Choice>
              <mc:Fallback>
                <p:oleObj name="Dokument" r:id="rId2" imgW="5897839" imgH="6811645" progId="Word.Document.12">
                  <p:embed/>
                  <p:pic>
                    <p:nvPicPr>
                      <p:cNvPr id="5" name="Objek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547813"/>
                        <a:ext cx="3917950" cy="4525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0232" y="332656"/>
            <a:ext cx="1996824" cy="998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ußzeilenplatzhalter 6"/>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3956224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a:t>
            </a:r>
            <a:br>
              <a:rPr lang="de-DE" dirty="0"/>
            </a:br>
            <a:r>
              <a:rPr lang="de-DE" dirty="0"/>
              <a:t>Graphemic variants </a:t>
            </a:r>
          </a:p>
        </p:txBody>
      </p:sp>
      <p:sp>
        <p:nvSpPr>
          <p:cNvPr id="3" name="Inhaltsplatzhalter 2"/>
          <p:cNvSpPr>
            <a:spLocks noGrp="1"/>
          </p:cNvSpPr>
          <p:nvPr>
            <p:ph idx="1"/>
          </p:nvPr>
        </p:nvSpPr>
        <p:spPr/>
        <p:txBody>
          <a:bodyPr/>
          <a:lstStyle/>
          <a:p>
            <a:r>
              <a:rPr lang="de-DE" dirty="0"/>
              <a:t>Try to find all graphemic and inflectional variants of </a:t>
            </a:r>
            <a:r>
              <a:rPr lang="de-DE" i="1" dirty="0"/>
              <a:t>Kraut </a:t>
            </a:r>
            <a:r>
              <a:rPr lang="de-DE" dirty="0"/>
              <a:t>'herb'!</a:t>
            </a:r>
          </a:p>
          <a:p>
            <a:pPr lvl="1"/>
            <a:r>
              <a:rPr lang="de-DE" dirty="0"/>
              <a:t>use the fitting annotation layer (variable) for the query </a:t>
            </a:r>
          </a:p>
          <a:p>
            <a:pPr lvl="2"/>
            <a:r>
              <a:rPr lang="de-DE" dirty="0"/>
              <a:t>most suitable variable would be </a:t>
            </a:r>
            <a:r>
              <a:rPr lang="de-DE" b="1" dirty="0" err="1"/>
              <a:t>lemma</a:t>
            </a:r>
            <a:endParaRPr lang="de-DE" b="1" dirty="0"/>
          </a:p>
          <a:p>
            <a:pPr lvl="1"/>
            <a:r>
              <a:rPr lang="de-DE" dirty="0"/>
              <a:t>and enter the value </a:t>
            </a:r>
            <a:r>
              <a:rPr lang="de-DE" b="1" dirty="0"/>
              <a:t>/Kraut/ </a:t>
            </a:r>
            <a:endParaRPr lang="de-DE" dirty="0"/>
          </a:p>
          <a:p>
            <a:pPr lvl="1">
              <a:buFont typeface="Wingdings" panose="05000000000000000000" pitchFamily="2" charset="2"/>
              <a:buChar char="Ø"/>
            </a:pPr>
            <a:r>
              <a:rPr lang="de-DE" dirty="0" err="1"/>
              <a:t>lemma</a:t>
            </a:r>
            <a:r>
              <a:rPr lang="de-DE" dirty="0"/>
              <a:t>=/Kraut/</a:t>
            </a:r>
          </a:p>
        </p:txBody>
      </p:sp>
      <p:sp>
        <p:nvSpPr>
          <p:cNvPr id="4" name="Foliennummernplatzhalter 3"/>
          <p:cNvSpPr>
            <a:spLocks noGrp="1"/>
          </p:cNvSpPr>
          <p:nvPr>
            <p:ph type="sldNum" sz="quarter" idx="12"/>
          </p:nvPr>
        </p:nvSpPr>
        <p:spPr/>
        <p:txBody>
          <a:bodyPr/>
          <a:lstStyle/>
          <a:p>
            <a:fld id="{8F5FBA83-1A4B-4001-AFD1-B874891ADCA0}" type="slidenum">
              <a:rPr lang="de-DE" smtClean="0"/>
              <a:t>32</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416408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a:t>
            </a:r>
            <a:br>
              <a:rPr lang="de-DE" dirty="0"/>
            </a:br>
            <a:r>
              <a:rPr lang="de-DE" dirty="0"/>
              <a:t>Graphemic variants</a:t>
            </a:r>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33</a:t>
            </a:fld>
            <a:endParaRPr lang="de-DE"/>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282854" cy="4514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2005682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Normalization</a:t>
            </a:r>
          </a:p>
        </p:txBody>
      </p:sp>
      <p:sp>
        <p:nvSpPr>
          <p:cNvPr id="3" name="Inhaltsplatzhalter 2"/>
          <p:cNvSpPr>
            <a:spLocks noGrp="1"/>
          </p:cNvSpPr>
          <p:nvPr>
            <p:ph idx="1"/>
          </p:nvPr>
        </p:nvSpPr>
        <p:spPr/>
        <p:txBody>
          <a:bodyPr>
            <a:normAutofit/>
          </a:bodyPr>
          <a:lstStyle/>
          <a:p>
            <a:r>
              <a:rPr lang="de-DE" dirty="0"/>
              <a:t>Take a closer look at the hits for </a:t>
            </a:r>
            <a:r>
              <a:rPr lang="de-DE" dirty="0" err="1"/>
              <a:t>lemma</a:t>
            </a:r>
            <a:r>
              <a:rPr lang="de-DE" dirty="0"/>
              <a:t>=/Kraut/</a:t>
            </a:r>
          </a:p>
          <a:p>
            <a:endParaRPr lang="de-DE" dirty="0"/>
          </a:p>
          <a:p>
            <a:endParaRPr lang="de-DE" dirty="0"/>
          </a:p>
          <a:p>
            <a:endParaRPr lang="de-DE" dirty="0"/>
          </a:p>
          <a:p>
            <a:pPr lvl="1"/>
            <a:r>
              <a:rPr lang="de-DE" dirty="0"/>
              <a:t>Our query finds all historical word forms of </a:t>
            </a:r>
            <a:r>
              <a:rPr lang="de-DE" i="1" dirty="0"/>
              <a:t>Kraut </a:t>
            </a:r>
            <a:r>
              <a:rPr lang="de-DE" dirty="0"/>
              <a:t>attested in the corpus</a:t>
            </a:r>
            <a:r>
              <a:rPr lang="de-DE" i="1" dirty="0"/>
              <a:t>.</a:t>
            </a:r>
            <a:endParaRPr lang="de-DE" dirty="0"/>
          </a:p>
          <a:p>
            <a:pPr marL="457200" lvl="1" indent="0">
              <a:buNone/>
            </a:pPr>
            <a:endParaRPr lang="de-DE" dirty="0"/>
          </a:p>
          <a:p>
            <a:endParaRPr lang="de-DE" dirty="0"/>
          </a:p>
        </p:txBody>
      </p:sp>
      <p:sp>
        <p:nvSpPr>
          <p:cNvPr id="4" name="Foliennummernplatzhalter 3"/>
          <p:cNvSpPr>
            <a:spLocks noGrp="1"/>
          </p:cNvSpPr>
          <p:nvPr>
            <p:ph type="sldNum" sz="quarter" idx="12"/>
          </p:nvPr>
        </p:nvSpPr>
        <p:spPr/>
        <p:txBody>
          <a:bodyPr/>
          <a:lstStyle/>
          <a:p>
            <a:fld id="{8F5FBA83-1A4B-4001-AFD1-B874891ADCA0}" type="slidenum">
              <a:rPr lang="de-DE" smtClean="0"/>
              <a:t>34</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pic>
        <p:nvPicPr>
          <p:cNvPr id="286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591"/>
          <a:stretch/>
        </p:blipFill>
        <p:spPr bwMode="auto">
          <a:xfrm>
            <a:off x="899592" y="2919046"/>
            <a:ext cx="6252122" cy="137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243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Normalization</a:t>
            </a:r>
          </a:p>
        </p:txBody>
      </p:sp>
      <p:sp>
        <p:nvSpPr>
          <p:cNvPr id="3" name="Inhaltsplatzhalter 2"/>
          <p:cNvSpPr>
            <a:spLocks noGrp="1"/>
          </p:cNvSpPr>
          <p:nvPr>
            <p:ph idx="1"/>
          </p:nvPr>
        </p:nvSpPr>
        <p:spPr/>
        <p:txBody>
          <a:bodyPr>
            <a:normAutofit/>
          </a:bodyPr>
          <a:lstStyle/>
          <a:p>
            <a:r>
              <a:rPr lang="de-DE" dirty="0"/>
              <a:t>Search for the lemma of </a:t>
            </a:r>
            <a:r>
              <a:rPr lang="de-DE" i="1" dirty="0"/>
              <a:t>zusammensetzen</a:t>
            </a:r>
            <a:r>
              <a:rPr lang="de-DE" dirty="0"/>
              <a:t>!</a:t>
            </a:r>
          </a:p>
          <a:p>
            <a:pPr lvl="1"/>
            <a:r>
              <a:rPr lang="de-DE" dirty="0"/>
              <a:t>We find very different historical spelling variants...</a:t>
            </a:r>
          </a:p>
          <a:p>
            <a:pPr lvl="1">
              <a:buFont typeface="Wingdings" panose="05000000000000000000" pitchFamily="2" charset="2"/>
              <a:buChar char="Ø"/>
            </a:pPr>
            <a:r>
              <a:rPr lang="de-DE" sz="2000" dirty="0" err="1"/>
              <a:t>lemma</a:t>
            </a:r>
            <a:r>
              <a:rPr lang="de-DE" sz="2000" dirty="0"/>
              <a:t>=/zusammensetzen/</a:t>
            </a:r>
          </a:p>
          <a:p>
            <a:pPr lvl="1"/>
            <a:endParaRPr lang="de-DE" sz="2000" dirty="0"/>
          </a:p>
          <a:p>
            <a:pPr lvl="1"/>
            <a:r>
              <a:rPr lang="de-DE" sz="2000" dirty="0"/>
              <a:t>Hit 1</a:t>
            </a:r>
          </a:p>
          <a:p>
            <a:pPr lvl="1"/>
            <a:endParaRPr lang="de-DE" sz="2000" dirty="0"/>
          </a:p>
          <a:p>
            <a:pPr lvl="1"/>
            <a:r>
              <a:rPr lang="de-DE" sz="2000" dirty="0"/>
              <a:t>Hit 2</a:t>
            </a:r>
          </a:p>
          <a:p>
            <a:pPr lvl="1"/>
            <a:endParaRPr lang="de-DE" sz="2000" dirty="0"/>
          </a:p>
          <a:p>
            <a:pPr lvl="1"/>
            <a:r>
              <a:rPr lang="de-DE" sz="2000" dirty="0"/>
              <a:t>Hit 3</a:t>
            </a:r>
          </a:p>
          <a:p>
            <a:pPr lvl="1"/>
            <a:endParaRPr lang="de-DE" dirty="0"/>
          </a:p>
          <a:p>
            <a:pPr marL="457200" lvl="1" indent="0">
              <a:buNone/>
            </a:pPr>
            <a:endParaRPr lang="de-DE" dirty="0"/>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35</a:t>
            </a:fld>
            <a:endParaRPr lang="de-DE"/>
          </a:p>
        </p:txBody>
      </p:sp>
      <p:pic>
        <p:nvPicPr>
          <p:cNvPr id="296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5355"/>
          <a:stretch/>
        </p:blipFill>
        <p:spPr bwMode="auto">
          <a:xfrm>
            <a:off x="1331640" y="4221088"/>
            <a:ext cx="5760640" cy="245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7290"/>
          <a:stretch/>
        </p:blipFill>
        <p:spPr bwMode="auto">
          <a:xfrm>
            <a:off x="1331640" y="4957689"/>
            <a:ext cx="4705350" cy="22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5631657"/>
            <a:ext cx="5391150"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17962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6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7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Normalization</a:t>
            </a:r>
          </a:p>
        </p:txBody>
      </p:sp>
      <p:sp>
        <p:nvSpPr>
          <p:cNvPr id="3" name="Inhaltsplatzhalter 2"/>
          <p:cNvSpPr>
            <a:spLocks noGrp="1"/>
          </p:cNvSpPr>
          <p:nvPr>
            <p:ph idx="1"/>
          </p:nvPr>
        </p:nvSpPr>
        <p:spPr/>
        <p:txBody>
          <a:bodyPr>
            <a:normAutofit/>
          </a:bodyPr>
          <a:lstStyle/>
          <a:p>
            <a:r>
              <a:rPr lang="de-DE" sz="2400" dirty="0"/>
              <a:t>Stepwise normalization (</a:t>
            </a:r>
            <a:r>
              <a:rPr lang="de-DE" sz="2400" dirty="0" err="1"/>
              <a:t>dipl</a:t>
            </a:r>
            <a:r>
              <a:rPr lang="de-DE" sz="2400" dirty="0"/>
              <a:t>&gt;clean&gt;norm)</a:t>
            </a:r>
          </a:p>
          <a:p>
            <a:pPr lvl="1"/>
            <a:r>
              <a:rPr lang="de-DE" sz="2000" dirty="0"/>
              <a:t>dipl: Unification/merging of historical spelling variants</a:t>
            </a:r>
          </a:p>
          <a:p>
            <a:pPr lvl="1"/>
            <a:r>
              <a:rPr lang="de-DE" sz="2000" dirty="0"/>
              <a:t>POS and lemma annotation on the normalized level  (norm)</a:t>
            </a:r>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36</a:t>
            </a:fld>
            <a:endParaRPr lang="de-DE"/>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212976"/>
            <a:ext cx="6781800" cy="2771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904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Operators for pattern search</a:t>
            </a:r>
          </a:p>
        </p:txBody>
      </p:sp>
      <p:sp>
        <p:nvSpPr>
          <p:cNvPr id="3" name="Inhaltsplatzhalter 2"/>
          <p:cNvSpPr>
            <a:spLocks noGrp="1"/>
          </p:cNvSpPr>
          <p:nvPr>
            <p:ph idx="1"/>
          </p:nvPr>
        </p:nvSpPr>
        <p:spPr/>
        <p:txBody>
          <a:bodyPr>
            <a:normAutofit/>
          </a:bodyPr>
          <a:lstStyle/>
          <a:p>
            <a:pPr marL="0" indent="0">
              <a:buNone/>
            </a:pPr>
            <a:r>
              <a:rPr lang="de-DE" sz="2800" dirty="0">
                <a:solidFill>
                  <a:srgbClr val="FF0000"/>
                </a:solidFill>
              </a:rPr>
              <a:t>.</a:t>
            </a:r>
            <a:r>
              <a:rPr lang="de-DE" sz="2800" dirty="0"/>
              <a:t>	any character</a:t>
            </a:r>
          </a:p>
          <a:p>
            <a:pPr marL="0" indent="0">
              <a:buNone/>
            </a:pPr>
            <a:r>
              <a:rPr lang="de-DE" sz="2800" dirty="0">
                <a:solidFill>
                  <a:srgbClr val="FF0000"/>
                </a:solidFill>
              </a:rPr>
              <a:t>?</a:t>
            </a:r>
            <a:r>
              <a:rPr lang="de-DE" sz="2800" dirty="0"/>
              <a:t>	0 or 1 repetition (of preceding element)</a:t>
            </a:r>
          </a:p>
          <a:p>
            <a:pPr marL="0" indent="0">
              <a:buNone/>
            </a:pPr>
            <a:r>
              <a:rPr lang="de-DE" sz="2800" dirty="0">
                <a:solidFill>
                  <a:srgbClr val="FF0000"/>
                </a:solidFill>
              </a:rPr>
              <a:t>*</a:t>
            </a:r>
            <a:r>
              <a:rPr lang="de-DE" sz="2800" dirty="0"/>
              <a:t>	0-infinitely many rep. (of preceding element) </a:t>
            </a:r>
          </a:p>
          <a:p>
            <a:pPr marL="0" indent="0">
              <a:buNone/>
            </a:pPr>
            <a:r>
              <a:rPr lang="de-DE" sz="2800" dirty="0">
                <a:solidFill>
                  <a:srgbClr val="FF0000"/>
                </a:solidFill>
              </a:rPr>
              <a:t>+</a:t>
            </a:r>
            <a:r>
              <a:rPr lang="de-DE" sz="2800" dirty="0"/>
              <a:t>	1-infinitely many rep. (of preceding element)</a:t>
            </a:r>
          </a:p>
          <a:p>
            <a:pPr marL="0" indent="0">
              <a:buNone/>
            </a:pPr>
            <a:r>
              <a:rPr lang="de-DE" sz="2800" dirty="0">
                <a:solidFill>
                  <a:srgbClr val="FF0000"/>
                </a:solidFill>
              </a:rPr>
              <a:t>\\</a:t>
            </a:r>
            <a:r>
              <a:rPr lang="de-DE" sz="2800" dirty="0"/>
              <a:t>	verbatim (following element)</a:t>
            </a:r>
          </a:p>
          <a:p>
            <a:pPr marL="0" indent="0">
              <a:buNone/>
            </a:pPr>
            <a:r>
              <a:rPr lang="de-DE" sz="2800" dirty="0">
                <a:solidFill>
                  <a:srgbClr val="FF0000"/>
                </a:solidFill>
              </a:rPr>
              <a:t>!</a:t>
            </a:r>
            <a:r>
              <a:rPr lang="de-DE" sz="2800" dirty="0"/>
              <a:t>	not</a:t>
            </a:r>
          </a:p>
          <a:p>
            <a:pPr marL="0" indent="0">
              <a:buNone/>
            </a:pPr>
            <a:r>
              <a:rPr lang="de-DE" sz="2800" dirty="0">
                <a:solidFill>
                  <a:srgbClr val="FF0000"/>
                </a:solidFill>
              </a:rPr>
              <a:t>(</a:t>
            </a:r>
            <a:r>
              <a:rPr lang="de-DE" sz="2800" dirty="0" err="1"/>
              <a:t>a</a:t>
            </a:r>
            <a:r>
              <a:rPr lang="de-DE" sz="2800" dirty="0" err="1">
                <a:solidFill>
                  <a:srgbClr val="FF0000"/>
                </a:solidFill>
              </a:rPr>
              <a:t>|</a:t>
            </a:r>
            <a:r>
              <a:rPr lang="de-DE" sz="2800" dirty="0" err="1"/>
              <a:t>b</a:t>
            </a:r>
            <a:r>
              <a:rPr lang="de-DE" sz="2800" dirty="0">
                <a:solidFill>
                  <a:srgbClr val="FF0000"/>
                </a:solidFill>
              </a:rPr>
              <a:t>)</a:t>
            </a:r>
            <a:r>
              <a:rPr lang="de-DE" sz="2800" dirty="0"/>
              <a:t>	a or b (also: </a:t>
            </a:r>
            <a:r>
              <a:rPr lang="de-DE" sz="2800" dirty="0">
                <a:solidFill>
                  <a:srgbClr val="FF0000"/>
                </a:solidFill>
              </a:rPr>
              <a:t>[</a:t>
            </a:r>
            <a:r>
              <a:rPr lang="de-DE" sz="2800" dirty="0"/>
              <a:t>ab</a:t>
            </a:r>
            <a:r>
              <a:rPr lang="de-DE" sz="2800" dirty="0">
                <a:solidFill>
                  <a:srgbClr val="FF0000"/>
                </a:solidFill>
              </a:rPr>
              <a:t>]</a:t>
            </a:r>
            <a:r>
              <a:rPr lang="de-DE" sz="2800" dirty="0"/>
              <a:t>)</a:t>
            </a:r>
          </a:p>
          <a:p>
            <a:pPr marL="0" indent="0">
              <a:buNone/>
            </a:pPr>
            <a:endParaRPr lang="de-DE" sz="2800" dirty="0"/>
          </a:p>
          <a:p>
            <a:pPr marL="0" indent="0">
              <a:buNone/>
            </a:pPr>
            <a:endParaRPr lang="de-DE" sz="2800" dirty="0"/>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37</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3889470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Important operators for pattern search</a:t>
            </a:r>
          </a:p>
        </p:txBody>
      </p:sp>
      <p:sp>
        <p:nvSpPr>
          <p:cNvPr id="3" name="Inhaltsplatzhalter 2"/>
          <p:cNvSpPr>
            <a:spLocks noGrp="1"/>
          </p:cNvSpPr>
          <p:nvPr>
            <p:ph idx="1"/>
          </p:nvPr>
        </p:nvSpPr>
        <p:spPr>
          <a:xfrm>
            <a:off x="457200" y="1981200"/>
            <a:ext cx="8229600" cy="4544144"/>
          </a:xfrm>
        </p:spPr>
        <p:txBody>
          <a:bodyPr/>
          <a:lstStyle/>
          <a:p>
            <a:pPr marL="0" indent="0">
              <a:buNone/>
            </a:pPr>
            <a:r>
              <a:rPr lang="de-DE" sz="2400" dirty="0">
                <a:solidFill>
                  <a:srgbClr val="FF0000"/>
                </a:solidFill>
              </a:rPr>
              <a:t>.</a:t>
            </a:r>
            <a:r>
              <a:rPr lang="de-DE" sz="2400" dirty="0"/>
              <a:t>	any character</a:t>
            </a:r>
          </a:p>
          <a:p>
            <a:pPr marL="0" indent="0">
              <a:buNone/>
            </a:pPr>
            <a:r>
              <a:rPr lang="de-DE" sz="2400" dirty="0">
                <a:solidFill>
                  <a:srgbClr val="FF0000"/>
                </a:solidFill>
              </a:rPr>
              <a:t>?</a:t>
            </a:r>
            <a:r>
              <a:rPr lang="de-DE" sz="2400" dirty="0"/>
              <a:t>	0 or 1 repetition (of preceding element)</a:t>
            </a:r>
          </a:p>
          <a:p>
            <a:pPr marL="0" indent="0">
              <a:buNone/>
            </a:pPr>
            <a:r>
              <a:rPr lang="de-DE" sz="2400" dirty="0">
                <a:solidFill>
                  <a:srgbClr val="FF0000"/>
                </a:solidFill>
              </a:rPr>
              <a:t>*</a:t>
            </a:r>
            <a:r>
              <a:rPr lang="de-DE" sz="2400" dirty="0"/>
              <a:t>	0-infinitely many rep. (of preceding element) </a:t>
            </a:r>
          </a:p>
          <a:p>
            <a:pPr marL="0" indent="0">
              <a:buNone/>
            </a:pPr>
            <a:r>
              <a:rPr lang="de-DE" sz="2400" dirty="0">
                <a:solidFill>
                  <a:srgbClr val="FF0000"/>
                </a:solidFill>
              </a:rPr>
              <a:t>+</a:t>
            </a:r>
            <a:r>
              <a:rPr lang="de-DE" sz="2400" dirty="0"/>
              <a:t>	1-infinitely many rep. (of preceding element)</a:t>
            </a:r>
          </a:p>
          <a:p>
            <a:pPr marL="0" indent="0">
              <a:buNone/>
            </a:pPr>
            <a:r>
              <a:rPr lang="de-DE" sz="2400" dirty="0">
                <a:solidFill>
                  <a:srgbClr val="FF0000"/>
                </a:solidFill>
              </a:rPr>
              <a:t>\\</a:t>
            </a:r>
            <a:r>
              <a:rPr lang="de-DE" sz="2400" dirty="0"/>
              <a:t>	verbatim (following element)</a:t>
            </a:r>
          </a:p>
          <a:p>
            <a:pPr marL="0" indent="0">
              <a:buNone/>
            </a:pPr>
            <a:r>
              <a:rPr lang="de-DE" sz="2400" dirty="0">
                <a:solidFill>
                  <a:srgbClr val="FF0000"/>
                </a:solidFill>
              </a:rPr>
              <a:t>!</a:t>
            </a:r>
            <a:r>
              <a:rPr lang="de-DE" sz="2400" dirty="0"/>
              <a:t>	not</a:t>
            </a:r>
          </a:p>
          <a:p>
            <a:pPr marL="0" indent="0">
              <a:buNone/>
            </a:pPr>
            <a:r>
              <a:rPr lang="de-DE" sz="2400" dirty="0">
                <a:solidFill>
                  <a:srgbClr val="FF0000"/>
                </a:solidFill>
              </a:rPr>
              <a:t>(</a:t>
            </a:r>
            <a:r>
              <a:rPr lang="de-DE" sz="2400" dirty="0" err="1"/>
              <a:t>a</a:t>
            </a:r>
            <a:r>
              <a:rPr lang="de-DE" sz="2400" dirty="0" err="1">
                <a:solidFill>
                  <a:srgbClr val="FF0000"/>
                </a:solidFill>
              </a:rPr>
              <a:t>|</a:t>
            </a:r>
            <a:r>
              <a:rPr lang="de-DE" sz="2400" dirty="0" err="1"/>
              <a:t>b</a:t>
            </a:r>
            <a:r>
              <a:rPr lang="de-DE" sz="2400" dirty="0">
                <a:solidFill>
                  <a:srgbClr val="FF0000"/>
                </a:solidFill>
              </a:rPr>
              <a:t>)</a:t>
            </a:r>
            <a:r>
              <a:rPr lang="de-DE" sz="2400" dirty="0"/>
              <a:t>	a or b (also: </a:t>
            </a:r>
            <a:r>
              <a:rPr lang="de-DE" sz="2400" dirty="0">
                <a:solidFill>
                  <a:srgbClr val="FF0000"/>
                </a:solidFill>
              </a:rPr>
              <a:t>[</a:t>
            </a:r>
            <a:r>
              <a:rPr lang="de-DE" sz="2400" dirty="0"/>
              <a:t>ab</a:t>
            </a:r>
            <a:r>
              <a:rPr lang="de-DE" sz="2400" dirty="0">
                <a:solidFill>
                  <a:srgbClr val="FF0000"/>
                </a:solidFill>
              </a:rPr>
              <a:t>]</a:t>
            </a:r>
            <a:r>
              <a:rPr lang="de-DE" sz="2400" dirty="0"/>
              <a:t>)</a:t>
            </a:r>
          </a:p>
          <a:p>
            <a:pPr marL="0" indent="0">
              <a:buNone/>
            </a:pPr>
            <a:r>
              <a:rPr lang="de-DE" sz="2500" dirty="0">
                <a:solidFill>
                  <a:srgbClr val="FF0000"/>
                </a:solidFill>
              </a:rPr>
              <a:t>[</a:t>
            </a:r>
            <a:r>
              <a:rPr lang="de-DE" sz="2500" dirty="0" err="1"/>
              <a:t>abc</a:t>
            </a:r>
            <a:r>
              <a:rPr lang="de-DE" sz="2500" dirty="0">
                <a:solidFill>
                  <a:srgbClr val="FF0000"/>
                </a:solidFill>
              </a:rPr>
              <a:t>]</a:t>
            </a:r>
            <a:r>
              <a:rPr lang="de-DE" sz="2500" dirty="0"/>
              <a:t>	set (or </a:t>
            </a:r>
            <a:r>
              <a:rPr lang="de-DE" sz="2500" dirty="0">
                <a:solidFill>
                  <a:srgbClr val="FF0000"/>
                </a:solidFill>
              </a:rPr>
              <a:t>[^</a:t>
            </a:r>
            <a:r>
              <a:rPr lang="de-DE" sz="2500" dirty="0" err="1"/>
              <a:t>abc</a:t>
            </a:r>
            <a:r>
              <a:rPr lang="de-DE" sz="2500" dirty="0">
                <a:solidFill>
                  <a:srgbClr val="FF0000"/>
                </a:solidFill>
              </a:rPr>
              <a:t>]</a:t>
            </a:r>
            <a:r>
              <a:rPr lang="de-DE" sz="2500" dirty="0"/>
              <a:t>=all except </a:t>
            </a:r>
            <a:r>
              <a:rPr lang="de-DE" sz="2500" dirty="0" err="1"/>
              <a:t>abc</a:t>
            </a:r>
            <a:r>
              <a:rPr lang="de-DE" sz="2500" dirty="0"/>
              <a:t>)</a:t>
            </a:r>
          </a:p>
          <a:p>
            <a:pPr marL="0" indent="0">
              <a:buNone/>
            </a:pPr>
            <a:r>
              <a:rPr lang="de-DE" sz="2500" dirty="0"/>
              <a:t>a</a:t>
            </a:r>
            <a:r>
              <a:rPr lang="de-DE" sz="2500" dirty="0">
                <a:solidFill>
                  <a:srgbClr val="FF0000"/>
                </a:solidFill>
              </a:rPr>
              <a:t>{</a:t>
            </a:r>
            <a:r>
              <a:rPr lang="de-DE" sz="2500" dirty="0"/>
              <a:t>2</a:t>
            </a:r>
            <a:r>
              <a:rPr lang="de-DE" sz="2500" dirty="0">
                <a:solidFill>
                  <a:srgbClr val="FF0000"/>
                </a:solidFill>
              </a:rPr>
              <a:t>,</a:t>
            </a:r>
            <a:r>
              <a:rPr lang="de-DE" sz="2500" dirty="0"/>
              <a:t>3</a:t>
            </a:r>
            <a:r>
              <a:rPr lang="de-DE" sz="2500" dirty="0">
                <a:solidFill>
                  <a:srgbClr val="FF0000"/>
                </a:solidFill>
              </a:rPr>
              <a:t>}</a:t>
            </a:r>
            <a:r>
              <a:rPr lang="de-DE" sz="2500" dirty="0"/>
              <a:t>	a 2-3times</a:t>
            </a:r>
          </a:p>
        </p:txBody>
      </p:sp>
      <p:sp>
        <p:nvSpPr>
          <p:cNvPr id="7" name="Foliennummernplatzhalter 6"/>
          <p:cNvSpPr>
            <a:spLocks noGrp="1"/>
          </p:cNvSpPr>
          <p:nvPr>
            <p:ph type="sldNum" sz="quarter" idx="12"/>
          </p:nvPr>
        </p:nvSpPr>
        <p:spPr/>
        <p:txBody>
          <a:bodyPr/>
          <a:lstStyle/>
          <a:p>
            <a:fld id="{C5C0F516-6122-4432-A06C-C71769CEAADF}" type="slidenum">
              <a:rPr lang="de-DE" smtClean="0"/>
              <a:t>38</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160" y="5157192"/>
            <a:ext cx="2322320" cy="11720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Ellipse 7"/>
          <p:cNvSpPr/>
          <p:nvPr/>
        </p:nvSpPr>
        <p:spPr>
          <a:xfrm>
            <a:off x="7506264" y="5188651"/>
            <a:ext cx="79208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1490192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important relations between VV pairs</a:t>
            </a:r>
          </a:p>
        </p:txBody>
      </p:sp>
      <p:sp>
        <p:nvSpPr>
          <p:cNvPr id="3" name="Inhaltsplatzhalter 2"/>
          <p:cNvSpPr>
            <a:spLocks noGrp="1"/>
          </p:cNvSpPr>
          <p:nvPr>
            <p:ph idx="1"/>
          </p:nvPr>
        </p:nvSpPr>
        <p:spPr>
          <a:xfrm>
            <a:off x="457200" y="1981200"/>
            <a:ext cx="8229600" cy="4544144"/>
          </a:xfrm>
        </p:spPr>
        <p:txBody>
          <a:bodyPr/>
          <a:lstStyle/>
          <a:p>
            <a:pPr marL="0" indent="0">
              <a:buNone/>
            </a:pPr>
            <a:r>
              <a:rPr lang="de-DE" sz="2500" dirty="0">
                <a:solidFill>
                  <a:srgbClr val="FF0000"/>
                </a:solidFill>
              </a:rPr>
              <a:t>.</a:t>
            </a:r>
            <a:r>
              <a:rPr lang="de-DE" sz="2500" dirty="0"/>
              <a:t>	direct precedence</a:t>
            </a:r>
          </a:p>
          <a:p>
            <a:pPr marL="0" indent="0">
              <a:buNone/>
            </a:pPr>
            <a:r>
              <a:rPr lang="de-DE" sz="2500" dirty="0">
                <a:solidFill>
                  <a:srgbClr val="FF0000"/>
                </a:solidFill>
              </a:rPr>
              <a:t>.*</a:t>
            </a:r>
            <a:r>
              <a:rPr lang="de-DE" sz="2500" dirty="0"/>
              <a:t>	indirect precedence</a:t>
            </a:r>
          </a:p>
          <a:p>
            <a:pPr marL="0" indent="0">
              <a:buNone/>
            </a:pPr>
            <a:r>
              <a:rPr lang="de-DE" sz="2500" dirty="0">
                <a:solidFill>
                  <a:srgbClr val="FF0000"/>
                </a:solidFill>
              </a:rPr>
              <a:t>_=_</a:t>
            </a:r>
            <a:r>
              <a:rPr lang="de-DE" sz="2500" dirty="0"/>
              <a:t>	identical coverage</a:t>
            </a:r>
          </a:p>
          <a:p>
            <a:pPr marL="0" indent="0">
              <a:buNone/>
            </a:pPr>
            <a:r>
              <a:rPr lang="de-DE" sz="2500" dirty="0">
                <a:solidFill>
                  <a:srgbClr val="FF0000"/>
                </a:solidFill>
              </a:rPr>
              <a:t>_i_</a:t>
            </a:r>
            <a:r>
              <a:rPr lang="de-DE" sz="2500" dirty="0"/>
              <a:t>	inclusion</a:t>
            </a:r>
          </a:p>
          <a:p>
            <a:pPr marL="0" indent="0">
              <a:buNone/>
            </a:pPr>
            <a:r>
              <a:rPr lang="de-DE" sz="2500" dirty="0">
                <a:solidFill>
                  <a:srgbClr val="FF0000"/>
                </a:solidFill>
              </a:rPr>
              <a:t>_o_</a:t>
            </a:r>
            <a:r>
              <a:rPr lang="de-DE" sz="2500" dirty="0"/>
              <a:t>	overlap</a:t>
            </a:r>
          </a:p>
          <a:p>
            <a:pPr marL="0" indent="0">
              <a:buNone/>
            </a:pPr>
            <a:r>
              <a:rPr lang="de-DE" sz="2500" dirty="0">
                <a:solidFill>
                  <a:srgbClr val="FF0000"/>
                </a:solidFill>
              </a:rPr>
              <a:t>_l_</a:t>
            </a:r>
            <a:r>
              <a:rPr lang="de-DE" sz="2500" dirty="0"/>
              <a:t>	left overlap</a:t>
            </a:r>
          </a:p>
          <a:p>
            <a:pPr marL="0" indent="0">
              <a:buNone/>
            </a:pPr>
            <a:r>
              <a:rPr lang="de-DE" sz="2500" dirty="0">
                <a:solidFill>
                  <a:srgbClr val="FF0000"/>
                </a:solidFill>
              </a:rPr>
              <a:t>_r_</a:t>
            </a:r>
            <a:r>
              <a:rPr lang="de-DE" sz="2500" dirty="0"/>
              <a:t>	right overlap</a:t>
            </a:r>
          </a:p>
          <a:p>
            <a:pPr marL="0" indent="0">
              <a:buNone/>
            </a:pPr>
            <a:endParaRPr lang="de-DE" sz="2500" dirty="0"/>
          </a:p>
        </p:txBody>
      </p:sp>
      <p:sp>
        <p:nvSpPr>
          <p:cNvPr id="7" name="Foliennummernplatzhalter 6"/>
          <p:cNvSpPr>
            <a:spLocks noGrp="1"/>
          </p:cNvSpPr>
          <p:nvPr>
            <p:ph type="sldNum" sz="quarter" idx="12"/>
          </p:nvPr>
        </p:nvSpPr>
        <p:spPr/>
        <p:txBody>
          <a:bodyPr/>
          <a:lstStyle/>
          <a:p>
            <a:fld id="{C5C0F516-6122-4432-A06C-C71769CEAADF}" type="slidenum">
              <a:rPr lang="de-DE" smtClean="0"/>
              <a:t>39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160" y="5157192"/>
            <a:ext cx="2322320" cy="11720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Ellipse 10"/>
          <p:cNvSpPr/>
          <p:nvPr/>
        </p:nvSpPr>
        <p:spPr>
          <a:xfrm>
            <a:off x="6570160" y="5491171"/>
            <a:ext cx="79208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4156617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ANNIS Query Language</a:t>
            </a:r>
          </a:p>
        </p:txBody>
      </p:sp>
      <p:sp>
        <p:nvSpPr>
          <p:cNvPr id="3" name="Inhaltsplatzhalter 2"/>
          <p:cNvSpPr>
            <a:spLocks noGrp="1"/>
          </p:cNvSpPr>
          <p:nvPr>
            <p:ph idx="1"/>
          </p:nvPr>
        </p:nvSpPr>
        <p:spPr/>
        <p:txBody>
          <a:bodyPr>
            <a:normAutofit/>
          </a:bodyPr>
          <a:lstStyle/>
          <a:p>
            <a:r>
              <a:rPr lang="de-DE" sz="2800"/>
              <a:t>can search for </a:t>
            </a:r>
            <a:r>
              <a:rPr lang="de-DE" sz="2800" b="1"/>
              <a:t>nodes </a:t>
            </a:r>
            <a:r>
              <a:rPr lang="de-DE" sz="2800"/>
              <a:t>and </a:t>
            </a:r>
            <a:r>
              <a:rPr lang="de-DE" sz="2800" b="1"/>
              <a:t>edge labels</a:t>
            </a:r>
            <a:r>
              <a:rPr lang="de-DE" sz="2800"/>
              <a:t> </a:t>
            </a:r>
          </a:p>
          <a:p>
            <a:r>
              <a:rPr lang="de-DE" sz="2800"/>
              <a:t>The latter are only available in </a:t>
            </a:r>
            <a:r>
              <a:rPr lang="de-DE" sz="2800" b="1"/>
              <a:t>treebanks</a:t>
            </a:r>
            <a:r>
              <a:rPr lang="de-DE" sz="2800"/>
              <a:t>, i.e. syntactically annotated corpora</a:t>
            </a:r>
          </a:p>
        </p:txBody>
      </p:sp>
      <p:sp>
        <p:nvSpPr>
          <p:cNvPr id="4" name="Foliennummernplatzhalter 3"/>
          <p:cNvSpPr>
            <a:spLocks noGrp="1"/>
          </p:cNvSpPr>
          <p:nvPr>
            <p:ph type="sldNum" sz="quarter" idx="12"/>
          </p:nvPr>
        </p:nvSpPr>
        <p:spPr/>
        <p:txBody>
          <a:bodyPr/>
          <a:lstStyle/>
          <a:p>
            <a:fld id="{6C6AE60A-B69C-4790-82F7-3882EDF23186}" type="slidenum">
              <a:rPr lang="de-DE" smtClean="0"/>
              <a:t>4</a:t>
            </a:fld>
            <a:endParaRPr lang="de-DE"/>
          </a:p>
        </p:txBody>
      </p:sp>
      <p:pic>
        <p:nvPicPr>
          <p:cNvPr id="5" name="Grafik 4"/>
          <p:cNvPicPr>
            <a:picLocks noChangeAspect="1"/>
          </p:cNvPicPr>
          <p:nvPr/>
        </p:nvPicPr>
        <p:blipFill>
          <a:blip r:embed="rId2"/>
          <a:stretch>
            <a:fillRect/>
          </a:stretch>
        </p:blipFill>
        <p:spPr>
          <a:xfrm>
            <a:off x="107504" y="3790194"/>
            <a:ext cx="8784976" cy="2566156"/>
          </a:xfrm>
          <a:prstGeom prst="rect">
            <a:avLst/>
          </a:prstGeom>
        </p:spPr>
      </p:pic>
    </p:spTree>
    <p:extLst>
      <p:ext uri="{BB962C8B-B14F-4D97-AF65-F5344CB8AC3E}">
        <p14:creationId xmlns:p14="http://schemas.microsoft.com/office/powerpoint/2010/main" val="1827033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Operators</a:t>
            </a:r>
          </a:p>
        </p:txBody>
      </p:sp>
      <p:sp>
        <p:nvSpPr>
          <p:cNvPr id="3" name="Inhaltsplatzhalter 2"/>
          <p:cNvSpPr>
            <a:spLocks noGrp="1"/>
          </p:cNvSpPr>
          <p:nvPr>
            <p:ph idx="1"/>
          </p:nvPr>
        </p:nvSpPr>
        <p:spPr/>
        <p:txBody>
          <a:bodyPr>
            <a:normAutofit lnSpcReduction="10000"/>
          </a:bodyPr>
          <a:lstStyle/>
          <a:p>
            <a:r>
              <a:rPr lang="de-DE" dirty="0"/>
              <a:t>Which results do you expect for the following pattern searchers? norm=/</a:t>
            </a:r>
            <a:r>
              <a:rPr lang="de-DE" dirty="0" err="1"/>
              <a:t>g</a:t>
            </a:r>
            <a:r>
              <a:rPr lang="de-DE" dirty="0" err="1">
                <a:solidFill>
                  <a:srgbClr val="FF0000"/>
                </a:solidFill>
              </a:rPr>
              <a:t>.</a:t>
            </a:r>
            <a:r>
              <a:rPr lang="de-DE" dirty="0" err="1"/>
              <a:t>b</a:t>
            </a:r>
            <a:r>
              <a:rPr lang="de-DE" dirty="0">
                <a:solidFill>
                  <a:srgbClr val="FF0000"/>
                </a:solidFill>
              </a:rPr>
              <a:t>.</a:t>
            </a:r>
            <a:r>
              <a:rPr lang="de-DE" dirty="0"/>
              <a:t>/</a:t>
            </a:r>
          </a:p>
          <a:p>
            <a:pPr lvl="1">
              <a:buFont typeface="Wingdings" panose="05000000000000000000" pitchFamily="2" charset="2"/>
              <a:buChar char="Ø"/>
            </a:pPr>
            <a:r>
              <a:rPr lang="de-DE" i="1" dirty="0"/>
              <a:t>gebe, gibt </a:t>
            </a:r>
            <a:r>
              <a:rPr lang="de-DE" dirty="0"/>
              <a:t>(for RIDGES, others are theoretically possible)</a:t>
            </a:r>
          </a:p>
          <a:p>
            <a:pPr lvl="1"/>
            <a:r>
              <a:rPr lang="de-DE" dirty="0" err="1"/>
              <a:t>dipl</a:t>
            </a:r>
            <a:r>
              <a:rPr lang="de-DE" dirty="0"/>
              <a:t>=/r</a:t>
            </a:r>
            <a:r>
              <a:rPr lang="de-DE" dirty="0">
                <a:solidFill>
                  <a:srgbClr val="FF0000"/>
                </a:solidFill>
              </a:rPr>
              <a:t>(</a:t>
            </a:r>
            <a:r>
              <a:rPr lang="de-DE" dirty="0" err="1"/>
              <a:t>a</a:t>
            </a:r>
            <a:r>
              <a:rPr lang="de-DE" dirty="0" err="1">
                <a:solidFill>
                  <a:srgbClr val="FF0000"/>
                </a:solidFill>
              </a:rPr>
              <a:t>|</a:t>
            </a:r>
            <a:r>
              <a:rPr lang="de-DE" dirty="0" err="1"/>
              <a:t>o</a:t>
            </a:r>
            <a:r>
              <a:rPr lang="de-DE" dirty="0">
                <a:solidFill>
                  <a:srgbClr val="FF0000"/>
                </a:solidFill>
              </a:rPr>
              <a:t>)</a:t>
            </a:r>
            <a:r>
              <a:rPr lang="de-DE" dirty="0"/>
              <a:t>t/</a:t>
            </a:r>
          </a:p>
          <a:p>
            <a:pPr lvl="1">
              <a:buFont typeface="Wingdings" panose="05000000000000000000" pitchFamily="2" charset="2"/>
              <a:buChar char="Ø"/>
            </a:pPr>
            <a:r>
              <a:rPr lang="de-DE" i="1" dirty="0"/>
              <a:t>rot, rat </a:t>
            </a:r>
            <a:r>
              <a:rPr lang="de-DE" dirty="0"/>
              <a:t>(for RIDGES)</a:t>
            </a:r>
          </a:p>
          <a:p>
            <a:pPr lvl="1">
              <a:buFont typeface="Symbol" panose="05050102010706020507" pitchFamily="18" charset="2"/>
              <a:buChar char="-"/>
            </a:pPr>
            <a:r>
              <a:rPr lang="de-DE" dirty="0" err="1"/>
              <a:t>dipl</a:t>
            </a:r>
            <a:r>
              <a:rPr lang="de-DE" dirty="0"/>
              <a:t>=/meint</a:t>
            </a:r>
            <a:r>
              <a:rPr lang="de-DE" dirty="0">
                <a:solidFill>
                  <a:srgbClr val="FF0000"/>
                </a:solidFill>
              </a:rPr>
              <a:t>?</a:t>
            </a:r>
            <a:r>
              <a:rPr lang="de-DE" dirty="0"/>
              <a:t>/</a:t>
            </a:r>
          </a:p>
          <a:p>
            <a:pPr lvl="1">
              <a:buFont typeface="Wingdings" panose="05000000000000000000" pitchFamily="2" charset="2"/>
              <a:buChar char="Ø"/>
            </a:pPr>
            <a:r>
              <a:rPr lang="de-DE" i="1" dirty="0"/>
              <a:t>mein, meint </a:t>
            </a:r>
            <a:r>
              <a:rPr lang="de-DE" dirty="0"/>
              <a:t>(for RIDGES)</a:t>
            </a:r>
          </a:p>
        </p:txBody>
      </p:sp>
      <p:sp>
        <p:nvSpPr>
          <p:cNvPr id="4" name="Foliennummernplatzhalter 3"/>
          <p:cNvSpPr>
            <a:spLocks noGrp="1"/>
          </p:cNvSpPr>
          <p:nvPr>
            <p:ph type="sldNum" sz="quarter" idx="12"/>
          </p:nvPr>
        </p:nvSpPr>
        <p:spPr/>
        <p:txBody>
          <a:bodyPr/>
          <a:lstStyle/>
          <a:p>
            <a:fld id="{8F5FBA83-1A4B-4001-AFD1-B874891ADCA0}" type="slidenum">
              <a:rPr lang="de-DE" smtClean="0"/>
              <a:t>40</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28555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a:t>
            </a:r>
            <a:br>
              <a:rPr lang="de-DE" dirty="0"/>
            </a:br>
            <a:r>
              <a:rPr lang="de-DE" dirty="0"/>
              <a:t>Part of speech</a:t>
            </a:r>
          </a:p>
        </p:txBody>
      </p:sp>
      <p:sp>
        <p:nvSpPr>
          <p:cNvPr id="3" name="Inhaltsplatzhalter 2"/>
          <p:cNvSpPr>
            <a:spLocks noGrp="1"/>
          </p:cNvSpPr>
          <p:nvPr>
            <p:ph idx="1"/>
          </p:nvPr>
        </p:nvSpPr>
        <p:spPr/>
        <p:txBody>
          <a:bodyPr/>
          <a:lstStyle/>
          <a:p>
            <a:r>
              <a:rPr lang="de-DE" dirty="0"/>
              <a:t>How can we find all common nouns (not proper nouns) in RIDGES?</a:t>
            </a:r>
          </a:p>
          <a:p>
            <a:pPr lvl="1"/>
            <a:r>
              <a:rPr lang="de-DE" dirty="0"/>
              <a:t>relevant variable is</a:t>
            </a:r>
            <a:r>
              <a:rPr lang="de-DE" dirty="0" err="1"/>
              <a:t> </a:t>
            </a:r>
            <a:r>
              <a:rPr lang="de-DE" b="1" dirty="0" err="1"/>
              <a:t>pos</a:t>
            </a:r>
            <a:endParaRPr lang="de-DE" b="1" dirty="0"/>
          </a:p>
          <a:p>
            <a:pPr lvl="1">
              <a:buFont typeface="Wingdings" panose="05000000000000000000" pitchFamily="2" charset="2"/>
              <a:buChar char="Ø"/>
            </a:pPr>
            <a:r>
              <a:rPr lang="de-DE" dirty="0"/>
              <a:t>pos=/NN/</a:t>
            </a:r>
          </a:p>
        </p:txBody>
      </p:sp>
      <p:sp>
        <p:nvSpPr>
          <p:cNvPr id="4" name="Foliennummernplatzhalter 3"/>
          <p:cNvSpPr>
            <a:spLocks noGrp="1"/>
          </p:cNvSpPr>
          <p:nvPr>
            <p:ph type="sldNum" sz="quarter" idx="12"/>
          </p:nvPr>
        </p:nvSpPr>
        <p:spPr/>
        <p:txBody>
          <a:bodyPr/>
          <a:lstStyle/>
          <a:p>
            <a:fld id="{8F5FBA83-1A4B-4001-AFD1-B874891ADCA0}" type="slidenum">
              <a:rPr lang="de-DE" smtClean="0"/>
              <a:t>41</a:t>
            </a:fld>
            <a:endParaRPr lang="de-DE"/>
          </a:p>
        </p:txBody>
      </p:sp>
      <p:sp>
        <p:nvSpPr>
          <p:cNvPr id="6" name="Fußzeilenplatzhalter 5"/>
          <p:cNvSpPr>
            <a:spLocks noGrp="1"/>
          </p:cNvSpPr>
          <p:nvPr>
            <p:ph type="ftr" sz="quarter" idx="11"/>
          </p:nvPr>
        </p:nvSpPr>
        <p:spPr/>
        <p:txBody>
          <a:bodyPr/>
          <a:lstStyle/>
          <a:p>
            <a:r>
              <a:rPr lang="de-DE"/>
              <a:t>Slide based on the ANNIS tutorial by L. Perlitz &amp; C. Odebrecht</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29832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a:t>
            </a:r>
            <a:br>
              <a:rPr lang="de-DE" dirty="0"/>
            </a:br>
            <a:r>
              <a:rPr lang="de-DE" dirty="0"/>
              <a:t>Part of speech</a:t>
            </a:r>
          </a:p>
        </p:txBody>
      </p:sp>
      <p:sp>
        <p:nvSpPr>
          <p:cNvPr id="3" name="Inhaltsplatzhalter 2"/>
          <p:cNvSpPr>
            <a:spLocks noGrp="1"/>
          </p:cNvSpPr>
          <p:nvPr>
            <p:ph idx="1"/>
          </p:nvPr>
        </p:nvSpPr>
        <p:spPr/>
        <p:txBody>
          <a:bodyPr/>
          <a:lstStyle/>
          <a:p>
            <a:r>
              <a:rPr lang="de-DE" dirty="0"/>
              <a:t>How can we find all adjectives in RIDGES?</a:t>
            </a:r>
          </a:p>
          <a:p>
            <a:pPr lvl="1"/>
            <a:r>
              <a:rPr lang="de-DE" dirty="0"/>
              <a:t>What do the guidelines say (STTS)?</a:t>
            </a:r>
          </a:p>
          <a:p>
            <a:pPr lvl="1"/>
            <a:r>
              <a:rPr lang="de-DE" dirty="0"/>
              <a:t>relevant variable here </a:t>
            </a:r>
            <a:r>
              <a:rPr lang="de-DE" b="1" dirty="0"/>
              <a:t>pos</a:t>
            </a:r>
          </a:p>
          <a:p>
            <a:pPr lvl="1"/>
            <a:r>
              <a:rPr lang="de-DE" dirty="0"/>
              <a:t>STTS: difference between ADJA and ADJD</a:t>
            </a:r>
          </a:p>
          <a:p>
            <a:pPr lvl="2"/>
            <a:r>
              <a:rPr lang="de-DE" dirty="0"/>
              <a:t>ADJA: attributive adjective, </a:t>
            </a:r>
            <a:r>
              <a:rPr lang="de-DE" i="1" dirty="0"/>
              <a:t>die schöne Katze </a:t>
            </a:r>
            <a:r>
              <a:rPr lang="de-DE" dirty="0"/>
              <a:t>'the beautiful cat'</a:t>
            </a:r>
          </a:p>
          <a:p>
            <a:pPr lvl="2"/>
            <a:r>
              <a:rPr lang="de-DE" dirty="0"/>
              <a:t>ADJD: predicative or adverbial adjectives, e.g. </a:t>
            </a:r>
            <a:r>
              <a:rPr lang="de-DE" i="1" dirty="0"/>
              <a:t>er fährt schnell </a:t>
            </a:r>
            <a:r>
              <a:rPr lang="de-DE" dirty="0"/>
              <a:t>'he drives fast', </a:t>
            </a:r>
            <a:r>
              <a:rPr lang="de-DE" i="1" dirty="0"/>
              <a:t>er ist schnell </a:t>
            </a:r>
            <a:r>
              <a:rPr lang="de-DE" dirty="0"/>
              <a:t>' he is fast'</a:t>
            </a:r>
          </a:p>
          <a:p>
            <a:pPr lvl="1">
              <a:buFont typeface="Wingdings" panose="05000000000000000000" pitchFamily="2" charset="2"/>
              <a:buChar char="Ø"/>
            </a:pPr>
            <a:r>
              <a:rPr lang="de-DE" dirty="0"/>
              <a:t>pos=/ADJ./</a:t>
            </a:r>
          </a:p>
        </p:txBody>
      </p:sp>
      <p:sp>
        <p:nvSpPr>
          <p:cNvPr id="4" name="Foliennummernplatzhalter 3"/>
          <p:cNvSpPr>
            <a:spLocks noGrp="1"/>
          </p:cNvSpPr>
          <p:nvPr>
            <p:ph type="sldNum" sz="quarter" idx="12"/>
          </p:nvPr>
        </p:nvSpPr>
        <p:spPr/>
        <p:txBody>
          <a:bodyPr/>
          <a:lstStyle/>
          <a:p>
            <a:fld id="{8F5FBA83-1A4B-4001-AFD1-B874891ADCA0}" type="slidenum">
              <a:rPr lang="de-DE" smtClean="0"/>
              <a:t>42</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130162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Querying annotation layers</a:t>
            </a:r>
          </a:p>
        </p:txBody>
      </p:sp>
      <p:sp>
        <p:nvSpPr>
          <p:cNvPr id="3" name="Inhaltsplatzhalter 2"/>
          <p:cNvSpPr>
            <a:spLocks noGrp="1"/>
          </p:cNvSpPr>
          <p:nvPr>
            <p:ph idx="1"/>
          </p:nvPr>
        </p:nvSpPr>
        <p:spPr/>
        <p:txBody>
          <a:bodyPr/>
          <a:lstStyle/>
          <a:p>
            <a:r>
              <a:rPr lang="de-DE" dirty="0"/>
              <a:t>Find out if there is a dedicated layer for headers in RIDGES!</a:t>
            </a:r>
          </a:p>
          <a:p>
            <a:pPr lvl="1"/>
            <a:r>
              <a:rPr lang="de-DE" dirty="0"/>
              <a:t>Can we build a query that searchers for headers?</a:t>
            </a:r>
          </a:p>
          <a:p>
            <a:pPr lvl="1"/>
            <a:r>
              <a:rPr lang="de-DE" dirty="0"/>
              <a:t>relevant variable is  </a:t>
            </a:r>
            <a:r>
              <a:rPr lang="de-DE" b="1" dirty="0" err="1"/>
              <a:t>head</a:t>
            </a:r>
            <a:endParaRPr lang="de-DE" b="1" dirty="0"/>
          </a:p>
          <a:p>
            <a:pPr lvl="1">
              <a:buFont typeface="Wingdings" panose="05000000000000000000" pitchFamily="2" charset="2"/>
              <a:buChar char="Ø"/>
            </a:pPr>
            <a:r>
              <a:rPr lang="de-DE" dirty="0" err="1"/>
              <a:t>head</a:t>
            </a:r>
            <a:r>
              <a:rPr lang="de-DE" dirty="0"/>
              <a:t>=/</a:t>
            </a:r>
            <a:r>
              <a:rPr lang="de-DE" dirty="0" err="1"/>
              <a:t>head</a:t>
            </a:r>
            <a:r>
              <a:rPr lang="de-DE" dirty="0"/>
              <a:t>/</a:t>
            </a:r>
          </a:p>
        </p:txBody>
      </p:sp>
      <p:sp>
        <p:nvSpPr>
          <p:cNvPr id="4" name="Foliennummernplatzhalter 3"/>
          <p:cNvSpPr>
            <a:spLocks noGrp="1"/>
          </p:cNvSpPr>
          <p:nvPr>
            <p:ph type="sldNum" sz="quarter" idx="12"/>
          </p:nvPr>
        </p:nvSpPr>
        <p:spPr/>
        <p:txBody>
          <a:bodyPr/>
          <a:lstStyle/>
          <a:p>
            <a:fld id="{8F5FBA83-1A4B-4001-AFD1-B874891ADCA0}" type="slidenum">
              <a:rPr lang="de-DE" smtClean="0"/>
              <a:t>43</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324162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Combining searches</a:t>
            </a:r>
          </a:p>
        </p:txBody>
      </p:sp>
      <p:sp>
        <p:nvSpPr>
          <p:cNvPr id="3" name="Inhaltsplatzhalter 2"/>
          <p:cNvSpPr>
            <a:spLocks noGrp="1"/>
          </p:cNvSpPr>
          <p:nvPr>
            <p:ph idx="1"/>
          </p:nvPr>
        </p:nvSpPr>
        <p:spPr/>
        <p:txBody>
          <a:bodyPr/>
          <a:lstStyle/>
          <a:p>
            <a:r>
              <a:rPr lang="de-DE" dirty="0"/>
              <a:t>Find the diplomatic word form </a:t>
            </a:r>
            <a:r>
              <a:rPr lang="de-DE" i="1" dirty="0"/>
              <a:t>Wermut </a:t>
            </a:r>
            <a:r>
              <a:rPr lang="de-DE" dirty="0"/>
              <a:t>occurring in headers!</a:t>
            </a:r>
          </a:p>
          <a:p>
            <a:pPr lvl="1"/>
            <a:r>
              <a:rPr lang="de-DE" dirty="0" err="1"/>
              <a:t>relevant variables </a:t>
            </a:r>
            <a:r>
              <a:rPr lang="de-DE" b="1" dirty="0" err="1"/>
              <a:t>head</a:t>
            </a:r>
            <a:r>
              <a:rPr lang="de-DE" b="1" dirty="0"/>
              <a:t> </a:t>
            </a:r>
            <a:r>
              <a:rPr lang="de-DE" dirty="0"/>
              <a:t>and </a:t>
            </a:r>
            <a:r>
              <a:rPr lang="de-DE" b="1" dirty="0" err="1"/>
              <a:t>dipl</a:t>
            </a:r>
            <a:endParaRPr lang="de-DE" b="1" dirty="0"/>
          </a:p>
          <a:p>
            <a:pPr lvl="1">
              <a:buFont typeface="Wingdings" panose="05000000000000000000" pitchFamily="2" charset="2"/>
              <a:buChar char="Ø"/>
            </a:pPr>
            <a:r>
              <a:rPr lang="de-DE" dirty="0" err="1"/>
              <a:t>head</a:t>
            </a:r>
            <a:r>
              <a:rPr lang="de-DE" dirty="0"/>
              <a:t>=/</a:t>
            </a:r>
            <a:r>
              <a:rPr lang="de-DE" dirty="0" err="1"/>
              <a:t>head</a:t>
            </a:r>
            <a:r>
              <a:rPr lang="de-DE" dirty="0"/>
              <a:t>/</a:t>
            </a:r>
          </a:p>
          <a:p>
            <a:pPr lvl="1">
              <a:buFont typeface="Wingdings" panose="05000000000000000000" pitchFamily="2" charset="2"/>
              <a:buChar char="Ø"/>
            </a:pPr>
            <a:r>
              <a:rPr lang="de-DE" dirty="0" err="1"/>
              <a:t>dipl</a:t>
            </a:r>
            <a:r>
              <a:rPr lang="de-DE" dirty="0"/>
              <a:t>=/Wermut/</a:t>
            </a:r>
          </a:p>
          <a:p>
            <a:pPr marL="457200" lvl="1" indent="0">
              <a:buNone/>
            </a:pPr>
            <a:r>
              <a:rPr lang="de-DE" b="1" dirty="0"/>
              <a:t>What's happening?</a:t>
            </a:r>
          </a:p>
        </p:txBody>
      </p:sp>
      <p:sp>
        <p:nvSpPr>
          <p:cNvPr id="4" name="Foliennummernplatzhalter 3"/>
          <p:cNvSpPr>
            <a:spLocks noGrp="1"/>
          </p:cNvSpPr>
          <p:nvPr>
            <p:ph type="sldNum" sz="quarter" idx="12"/>
          </p:nvPr>
        </p:nvSpPr>
        <p:spPr/>
        <p:txBody>
          <a:bodyPr/>
          <a:lstStyle/>
          <a:p>
            <a:fld id="{8F5FBA83-1A4B-4001-AFD1-B874891ADCA0}" type="slidenum">
              <a:rPr lang="de-DE" smtClean="0"/>
              <a:t>44</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40048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702" y="1752024"/>
            <a:ext cx="8316762" cy="44852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el 1"/>
          <p:cNvSpPr>
            <a:spLocks noGrp="1"/>
          </p:cNvSpPr>
          <p:nvPr>
            <p:ph type="title"/>
          </p:nvPr>
        </p:nvSpPr>
        <p:spPr/>
        <p:txBody>
          <a:bodyPr>
            <a:normAutofit fontScale="90000"/>
          </a:bodyPr>
          <a:lstStyle/>
          <a:p>
            <a:r>
              <a:rPr lang="de-DE" dirty="0"/>
              <a:t>Aufgabe</a:t>
            </a:r>
            <a:br>
              <a:rPr lang="de-DE" dirty="0"/>
            </a:br>
            <a:r>
              <a:rPr lang="de-DE" dirty="0"/>
              <a:t>Kombinierte Suche</a:t>
            </a:r>
          </a:p>
        </p:txBody>
      </p:sp>
      <p:sp>
        <p:nvSpPr>
          <p:cNvPr id="4" name="Foliennummernplatzhalter 3"/>
          <p:cNvSpPr>
            <a:spLocks noGrp="1"/>
          </p:cNvSpPr>
          <p:nvPr>
            <p:ph type="sldNum" sz="quarter" idx="12"/>
          </p:nvPr>
        </p:nvSpPr>
        <p:spPr/>
        <p:txBody>
          <a:bodyPr/>
          <a:lstStyle/>
          <a:p>
            <a:fld id="{8F5FBA83-1A4B-4001-AFD1-B874891ADCA0}" type="slidenum">
              <a:rPr lang="de-DE" smtClean="0"/>
              <a:t>45</a:t>
            </a:fld>
            <a:endParaRPr lang="de-DE"/>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cxnSp>
        <p:nvCxnSpPr>
          <p:cNvPr id="7" name="Gerade Verbindung mit Pfeil 6"/>
          <p:cNvCxnSpPr/>
          <p:nvPr/>
        </p:nvCxnSpPr>
        <p:spPr>
          <a:xfrm flipH="1" flipV="1">
            <a:off x="1694457" y="2348880"/>
            <a:ext cx="136537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feld 21"/>
          <p:cNvSpPr txBox="1">
            <a:spLocks noChangeArrowheads="1"/>
          </p:cNvSpPr>
          <p:nvPr/>
        </p:nvSpPr>
        <p:spPr bwMode="auto">
          <a:xfrm>
            <a:off x="3059832" y="2420888"/>
            <a:ext cx="2736304"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error </a:t>
            </a:r>
            <a:r>
              <a:rPr lang="de-DE" dirty="0">
                <a:solidFill>
                  <a:srgbClr val="FF0000"/>
                </a:solidFill>
                <a:sym typeface="Wingdings" pitchFamily="2" charset="2"/>
              </a:rPr>
              <a:t></a:t>
            </a:r>
            <a:endParaRPr lang="de-DE" dirty="0">
              <a:solidFill>
                <a:srgbClr val="FF0000"/>
              </a:solidFill>
            </a:endParaRPr>
          </a:p>
        </p:txBody>
      </p:sp>
      <p:cxnSp>
        <p:nvCxnSpPr>
          <p:cNvPr id="10" name="Gerade Verbindung mit Pfeil 9"/>
          <p:cNvCxnSpPr/>
          <p:nvPr/>
        </p:nvCxnSpPr>
        <p:spPr>
          <a:xfrm flipH="1">
            <a:off x="2404120" y="2899290"/>
            <a:ext cx="720080" cy="57780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Fußzeilenplatzhalter 11"/>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2540491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Principle II: Relations</a:t>
            </a:r>
          </a:p>
        </p:txBody>
      </p:sp>
      <p:sp>
        <p:nvSpPr>
          <p:cNvPr id="3" name="Inhaltsplatzhalter 2"/>
          <p:cNvSpPr>
            <a:spLocks noGrp="1"/>
          </p:cNvSpPr>
          <p:nvPr>
            <p:ph idx="1"/>
          </p:nvPr>
        </p:nvSpPr>
        <p:spPr/>
        <p:txBody>
          <a:bodyPr/>
          <a:lstStyle/>
          <a:p>
            <a:pPr marL="0" indent="0">
              <a:buNone/>
            </a:pPr>
            <a:r>
              <a:rPr lang="en-US" dirty="0"/>
              <a:t>head=/head/ 	</a:t>
            </a:r>
            <a:r>
              <a:rPr lang="de-DE" b="1" dirty="0">
                <a:solidFill>
                  <a:srgbClr val="0070C0"/>
                </a:solidFill>
              </a:rPr>
              <a:t>VV pair1</a:t>
            </a:r>
            <a:r>
              <a:rPr lang="de-DE" sz="2400" b="1" dirty="0">
                <a:solidFill>
                  <a:srgbClr val="0070C0"/>
                </a:solidFill>
              </a:rPr>
              <a:t> </a:t>
            </a:r>
            <a:endParaRPr lang="en-US" dirty="0"/>
          </a:p>
          <a:p>
            <a:pPr marL="0" indent="0">
              <a:buNone/>
            </a:pPr>
            <a:r>
              <a:rPr lang="en-US" dirty="0"/>
              <a:t>	</a:t>
            </a:r>
            <a:r>
              <a:rPr lang="en-US" dirty="0">
                <a:solidFill>
                  <a:srgbClr val="FF0000"/>
                </a:solidFill>
              </a:rPr>
              <a:t>_o_</a:t>
            </a:r>
            <a:r>
              <a:rPr lang="en-US" dirty="0"/>
              <a:t>		</a:t>
            </a:r>
            <a:r>
              <a:rPr lang="de-DE" b="1" dirty="0">
                <a:solidFill>
                  <a:srgbClr val="0070C0"/>
                </a:solidFill>
              </a:rPr>
              <a:t>Relation</a:t>
            </a:r>
            <a:endParaRPr lang="en-US" dirty="0"/>
          </a:p>
          <a:p>
            <a:pPr marL="0" indent="0">
              <a:buNone/>
            </a:pPr>
            <a:r>
              <a:rPr lang="en-US" dirty="0" err="1"/>
              <a:t>dipl</a:t>
            </a:r>
            <a:r>
              <a:rPr lang="en-US" dirty="0"/>
              <a:t>=/</a:t>
            </a:r>
            <a:r>
              <a:rPr lang="en-US" dirty="0" err="1"/>
              <a:t>Wermut</a:t>
            </a:r>
            <a:r>
              <a:rPr lang="en-US" dirty="0"/>
              <a:t>/	</a:t>
            </a:r>
            <a:r>
              <a:rPr lang="de-DE" b="1" dirty="0">
                <a:solidFill>
                  <a:srgbClr val="0070C0"/>
                </a:solidFill>
              </a:rPr>
              <a:t>VV pair2</a:t>
            </a:r>
            <a:endParaRPr lang="de-DE" dirty="0"/>
          </a:p>
        </p:txBody>
      </p:sp>
      <p:sp>
        <p:nvSpPr>
          <p:cNvPr id="4" name="Foliennummernplatzhalter 3"/>
          <p:cNvSpPr>
            <a:spLocks noGrp="1"/>
          </p:cNvSpPr>
          <p:nvPr>
            <p:ph type="sldNum" sz="quarter" idx="12"/>
          </p:nvPr>
        </p:nvSpPr>
        <p:spPr/>
        <p:txBody>
          <a:bodyPr/>
          <a:lstStyle/>
          <a:p>
            <a:fld id="{8F5FBA83-1A4B-4001-AFD1-B874891ADCA0}" type="slidenum">
              <a:rPr lang="de-DE" smtClean="0"/>
              <a:t>46</a:t>
            </a:fld>
            <a:endParaRPr lang="de-DE"/>
          </a:p>
        </p:txBody>
      </p:sp>
      <p:sp>
        <p:nvSpPr>
          <p:cNvPr id="5" name="Textfeld 4"/>
          <p:cNvSpPr txBox="1"/>
          <p:nvPr/>
        </p:nvSpPr>
        <p:spPr>
          <a:xfrm>
            <a:off x="5220072" y="1653768"/>
            <a:ext cx="3744416" cy="2246769"/>
          </a:xfrm>
          <a:prstGeom prst="rect">
            <a:avLst/>
          </a:prstGeom>
          <a:noFill/>
          <a:ln>
            <a:solidFill>
              <a:schemeClr val="tx1"/>
            </a:solidFill>
          </a:ln>
        </p:spPr>
        <p:txBody>
          <a:bodyPr wrap="square" rtlCol="0">
            <a:spAutoFit/>
          </a:bodyPr>
          <a:lstStyle/>
          <a:p>
            <a:pPr marL="457200" indent="-457200">
              <a:buFont typeface="+mj-lt"/>
              <a:buAutoNum type="arabicParenR"/>
            </a:pPr>
            <a:r>
              <a:rPr lang="de-DE" sz="2000" dirty="0"/>
              <a:t>There are  </a:t>
            </a:r>
            <a:r>
              <a:rPr lang="de-DE" sz="2000" dirty="0">
                <a:solidFill>
                  <a:srgbClr val="FF0000"/>
                </a:solidFill>
              </a:rPr>
              <a:t>several types of</a:t>
            </a:r>
            <a:r>
              <a:rPr lang="de-DE" sz="2000" dirty="0"/>
              <a:t> annotations!</a:t>
            </a:r>
          </a:p>
          <a:p>
            <a:pPr marL="457200" indent="-457200">
              <a:buFont typeface="+mj-lt"/>
              <a:buAutoNum type="arabicParenR"/>
            </a:pPr>
            <a:r>
              <a:rPr lang="de-DE" sz="2000" dirty="0"/>
              <a:t>We have to know which </a:t>
            </a:r>
            <a:r>
              <a:rPr lang="de-DE" sz="2000" dirty="0">
                <a:solidFill>
                  <a:srgbClr val="FF0000"/>
                </a:solidFill>
              </a:rPr>
              <a:t>relation</a:t>
            </a:r>
            <a:r>
              <a:rPr lang="de-DE" sz="2000" dirty="0"/>
              <a:t> these annotations can have to one another.</a:t>
            </a:r>
          </a:p>
          <a:p>
            <a:pPr marL="457200" indent="-457200">
              <a:buFont typeface="+mj-lt"/>
              <a:buAutoNum type="arabicParenR"/>
            </a:pPr>
            <a:r>
              <a:rPr lang="de-DE" sz="2000" dirty="0">
                <a:solidFill>
                  <a:srgbClr val="FF0000"/>
                </a:solidFill>
              </a:rPr>
              <a:t>Spans</a:t>
            </a:r>
            <a:r>
              <a:rPr lang="de-DE" sz="2000" dirty="0"/>
              <a:t> (</a:t>
            </a:r>
            <a:r>
              <a:rPr lang="de-DE" sz="2000" dirty="0" err="1"/>
              <a:t>head</a:t>
            </a:r>
            <a:r>
              <a:rPr lang="de-DE" sz="2000" dirty="0"/>
              <a:t>) overlap with </a:t>
            </a:r>
            <a:r>
              <a:rPr lang="de-DE" sz="2000" dirty="0">
                <a:solidFill>
                  <a:srgbClr val="FF0000"/>
                </a:solidFill>
              </a:rPr>
              <a:t>token annotations</a:t>
            </a:r>
            <a:r>
              <a:rPr lang="de-DE" sz="2000" dirty="0"/>
              <a:t> (</a:t>
            </a:r>
            <a:r>
              <a:rPr lang="de-DE" sz="2000" dirty="0" err="1"/>
              <a:t>dipl</a:t>
            </a:r>
            <a:r>
              <a:rPr lang="de-DE" sz="2000" dirty="0"/>
              <a:t>)!</a:t>
            </a:r>
          </a:p>
        </p:txBody>
      </p:sp>
      <p:sp>
        <p:nvSpPr>
          <p:cNvPr id="6" name="Fußzeilenplatzhalter 5"/>
          <p:cNvSpPr>
            <a:spLocks noGrp="1"/>
          </p:cNvSpPr>
          <p:nvPr>
            <p:ph type="ftr" sz="quarter" idx="11"/>
          </p:nvPr>
        </p:nvSpPr>
        <p:spPr/>
        <p:txBody>
          <a:bodyPr/>
          <a:lstStyle/>
          <a:p>
            <a:r>
              <a:rPr lang="de-DE"/>
              <a:t>Slide based on the ANNIS tutorial by L. Perlitz &amp; C. Odebrecht</a:t>
            </a:r>
          </a:p>
        </p:txBody>
      </p:sp>
      <p:pic>
        <p:nvPicPr>
          <p:cNvPr id="348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3100" y="5586292"/>
            <a:ext cx="5861148" cy="290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607"/>
          <a:stretch/>
        </p:blipFill>
        <p:spPr bwMode="auto">
          <a:xfrm>
            <a:off x="978524" y="4051308"/>
            <a:ext cx="6689820" cy="1539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4174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Aufgabe</a:t>
            </a:r>
            <a:br>
              <a:rPr lang="de-DE" dirty="0"/>
            </a:br>
            <a:r>
              <a:rPr lang="de-DE" dirty="0"/>
              <a:t>Kombinierte Suche</a:t>
            </a:r>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47</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0" y="1844824"/>
            <a:ext cx="8335812" cy="368604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55421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Syntax-Highlighting</a:t>
            </a:r>
          </a:p>
        </p:txBody>
      </p:sp>
      <p:sp>
        <p:nvSpPr>
          <p:cNvPr id="3" name="Inhaltsplatzhalter 2"/>
          <p:cNvSpPr>
            <a:spLocks noGrp="1"/>
          </p:cNvSpPr>
          <p:nvPr>
            <p:ph idx="1"/>
          </p:nvPr>
        </p:nvSpPr>
        <p:spPr/>
        <p:txBody>
          <a:bodyPr>
            <a:normAutofit/>
          </a:bodyPr>
          <a:lstStyle/>
          <a:p>
            <a:r>
              <a:rPr lang="de-DE" sz="2800" dirty="0"/>
              <a:t>one color per VV pair - some examples:</a:t>
            </a:r>
          </a:p>
          <a:p>
            <a:pPr lvl="1"/>
            <a:r>
              <a:rPr lang="de-DE" sz="2400" dirty="0">
                <a:solidFill>
                  <a:srgbClr val="FF0000"/>
                </a:solidFill>
              </a:rPr>
              <a:t>Red</a:t>
            </a:r>
            <a:r>
              <a:rPr lang="de-DE" sz="2400" dirty="0"/>
              <a:t> for all values of the variable </a:t>
            </a:r>
            <a:r>
              <a:rPr lang="de-DE" sz="2400" b="1" dirty="0"/>
              <a:t>head</a:t>
            </a:r>
          </a:p>
          <a:p>
            <a:pPr lvl="1"/>
            <a:r>
              <a:rPr lang="de-DE" sz="2400" dirty="0">
                <a:solidFill>
                  <a:srgbClr val="CC0099"/>
                </a:solidFill>
              </a:rPr>
              <a:t>Purple </a:t>
            </a:r>
            <a:r>
              <a:rPr lang="de-DE" sz="2400" dirty="0"/>
              <a:t>for all values of the variable </a:t>
            </a:r>
            <a:r>
              <a:rPr lang="de-DE" sz="2400" b="1" dirty="0"/>
              <a:t>dipl</a:t>
            </a:r>
          </a:p>
          <a:p>
            <a:endParaRPr lang="de-DE" sz="2800" dirty="0"/>
          </a:p>
          <a:p>
            <a:endParaRPr lang="de-DE" sz="2800" dirty="0"/>
          </a:p>
          <a:p>
            <a:r>
              <a:rPr lang="de-DE" sz="2800" dirty="0"/>
              <a:t>The hits are marked in the same colors:</a:t>
            </a:r>
          </a:p>
          <a:p>
            <a:pPr lvl="1"/>
            <a:r>
              <a:rPr lang="de-DE" sz="2400" dirty="0"/>
              <a:t>multiple tokens are  </a:t>
            </a:r>
            <a:r>
              <a:rPr lang="de-DE" sz="2400" dirty="0">
                <a:solidFill>
                  <a:srgbClr val="FF0000"/>
                </a:solidFill>
              </a:rPr>
              <a:t>red</a:t>
            </a:r>
            <a:r>
              <a:rPr lang="de-DE" sz="2400" dirty="0"/>
              <a:t>, as they occur in a header together</a:t>
            </a:r>
          </a:p>
          <a:p>
            <a:pPr lvl="1"/>
            <a:r>
              <a:rPr lang="de-DE" sz="2400" dirty="0"/>
              <a:t>one token is </a:t>
            </a:r>
            <a:r>
              <a:rPr lang="de-DE" sz="2400" dirty="0">
                <a:solidFill>
                  <a:srgbClr val="CC0099"/>
                </a:solidFill>
              </a:rPr>
              <a:t>purple</a:t>
            </a:r>
            <a:r>
              <a:rPr lang="de-DE" sz="2400" dirty="0"/>
              <a:t> because it is the dipl value we were searching for:</a:t>
            </a:r>
          </a:p>
        </p:txBody>
      </p:sp>
      <p:sp>
        <p:nvSpPr>
          <p:cNvPr id="4" name="Foliennummernplatzhalter 3"/>
          <p:cNvSpPr>
            <a:spLocks noGrp="1"/>
          </p:cNvSpPr>
          <p:nvPr>
            <p:ph type="sldNum" sz="quarter" idx="12"/>
          </p:nvPr>
        </p:nvSpPr>
        <p:spPr/>
        <p:txBody>
          <a:bodyPr/>
          <a:lstStyle/>
          <a:p>
            <a:fld id="{8F5FBA83-1A4B-4001-AFD1-B874891ADCA0}" type="slidenum">
              <a:rPr lang="de-DE" smtClean="0"/>
              <a:t>48</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pic>
        <p:nvPicPr>
          <p:cNvPr id="358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694" t="7638"/>
          <a:stretch/>
        </p:blipFill>
        <p:spPr bwMode="auto">
          <a:xfrm>
            <a:off x="1340239" y="2940943"/>
            <a:ext cx="2295657" cy="1064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24712"/>
          <a:stretch/>
        </p:blipFill>
        <p:spPr bwMode="auto">
          <a:xfrm>
            <a:off x="3597796" y="5814219"/>
            <a:ext cx="3856418" cy="542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183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Overlaps</a:t>
            </a:r>
          </a:p>
        </p:txBody>
      </p:sp>
      <p:sp>
        <p:nvSpPr>
          <p:cNvPr id="3" name="Inhaltsplatzhalter 2"/>
          <p:cNvSpPr>
            <a:spLocks noGrp="1"/>
          </p:cNvSpPr>
          <p:nvPr>
            <p:ph idx="1"/>
          </p:nvPr>
        </p:nvSpPr>
        <p:spPr/>
        <p:txBody>
          <a:bodyPr/>
          <a:lstStyle/>
          <a:p>
            <a:r>
              <a:rPr lang="de-DE" dirty="0"/>
              <a:t>Search for a verb that occurs in a header.</a:t>
            </a:r>
          </a:p>
          <a:p>
            <a:pPr lvl="1"/>
            <a:r>
              <a:rPr lang="de-DE" dirty="0"/>
              <a:t>relevant variables: </a:t>
            </a:r>
            <a:r>
              <a:rPr lang="de-DE" b="1" dirty="0"/>
              <a:t>pos</a:t>
            </a:r>
            <a:r>
              <a:rPr lang="de-DE" dirty="0"/>
              <a:t> and </a:t>
            </a:r>
            <a:r>
              <a:rPr lang="de-DE" b="1" dirty="0" err="1"/>
              <a:t>head</a:t>
            </a:r>
            <a:endParaRPr lang="de-DE" b="1" dirty="0"/>
          </a:p>
          <a:p>
            <a:pPr lvl="1"/>
            <a:r>
              <a:rPr lang="de-DE" dirty="0"/>
              <a:t>Operator</a:t>
            </a:r>
            <a:r>
              <a:rPr lang="de-DE" b="1" dirty="0"/>
              <a:t> _o_</a:t>
            </a:r>
          </a:p>
          <a:p>
            <a:pPr lvl="1">
              <a:buFont typeface="Wingdings" panose="05000000000000000000" pitchFamily="2" charset="2"/>
              <a:buChar char="Ø"/>
            </a:pPr>
            <a:r>
              <a:rPr lang="de-DE" dirty="0"/>
              <a:t>pos=/V.*/ </a:t>
            </a:r>
            <a:r>
              <a:rPr lang="de-DE" dirty="0">
                <a:solidFill>
                  <a:srgbClr val="FF0000"/>
                </a:solidFill>
              </a:rPr>
              <a:t>_o_</a:t>
            </a:r>
            <a:r>
              <a:rPr lang="de-DE" dirty="0"/>
              <a:t> </a:t>
            </a:r>
            <a:r>
              <a:rPr lang="de-DE" dirty="0" err="1"/>
              <a:t>head</a:t>
            </a:r>
            <a:r>
              <a:rPr lang="de-DE" dirty="0"/>
              <a:t>=/</a:t>
            </a:r>
            <a:r>
              <a:rPr lang="de-DE" dirty="0" err="1"/>
              <a:t>head</a:t>
            </a:r>
            <a:r>
              <a:rPr lang="de-DE" dirty="0"/>
              <a:t>/</a:t>
            </a:r>
          </a:p>
          <a:p>
            <a:endParaRPr lang="de-DE" dirty="0"/>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49</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168630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ANNIS Query Language</a:t>
            </a:r>
          </a:p>
        </p:txBody>
      </p:sp>
      <p:sp>
        <p:nvSpPr>
          <p:cNvPr id="3" name="Inhaltsplatzhalter 2"/>
          <p:cNvSpPr>
            <a:spLocks noGrp="1"/>
          </p:cNvSpPr>
          <p:nvPr>
            <p:ph idx="1"/>
          </p:nvPr>
        </p:nvSpPr>
        <p:spPr/>
        <p:txBody>
          <a:bodyPr/>
          <a:lstStyle/>
          <a:p>
            <a:r>
              <a:rPr lang="de-DE"/>
              <a:t>How do I tell ANNIS what I'm looking for?</a:t>
            </a:r>
          </a:p>
          <a:p>
            <a:r>
              <a:rPr lang="de-DE"/>
              <a:t>Basic principle: variable-value pairs</a:t>
            </a:r>
          </a:p>
          <a:p>
            <a:pPr marL="0" indent="0" algn="ctr">
              <a:buNone/>
            </a:pPr>
            <a:r>
              <a:rPr lang="de-DE" b="1">
                <a:solidFill>
                  <a:srgbClr val="0070C0"/>
                </a:solidFill>
              </a:rPr>
              <a:t>variable</a:t>
            </a:r>
            <a:r>
              <a:rPr lang="de-DE" b="1"/>
              <a:t> = </a:t>
            </a:r>
            <a:r>
              <a:rPr lang="de-DE" b="1">
                <a:solidFill>
                  <a:srgbClr val="00B050"/>
                </a:solidFill>
              </a:rPr>
              <a:t>value</a:t>
            </a:r>
          </a:p>
          <a:p>
            <a:pPr marL="0" indent="0" algn="ctr">
              <a:buNone/>
            </a:pPr>
            <a:r>
              <a:rPr lang="de-DE"/>
              <a:t>e.g.</a:t>
            </a:r>
            <a:r>
              <a:rPr lang="de-DE">
                <a:solidFill>
                  <a:srgbClr val="0070C0"/>
                </a:solidFill>
              </a:rPr>
              <a:t> pos</a:t>
            </a:r>
            <a:r>
              <a:rPr lang="de-DE">
                <a:solidFill>
                  <a:srgbClr val="00B050"/>
                </a:solidFill>
              </a:rPr>
              <a:t>=‎"NN‎"</a:t>
            </a:r>
          </a:p>
          <a:p>
            <a:pPr marL="0" indent="0" algn="ctr">
              <a:buNone/>
            </a:pPr>
            <a:endParaRPr lang="de-DE" sz="1800"/>
          </a:p>
          <a:p>
            <a:r>
              <a:rPr lang="de-DE"/>
              <a:t>and </a:t>
            </a:r>
            <a:r>
              <a:rPr lang="de-DE" b="1"/>
              <a:t>relations </a:t>
            </a:r>
            <a:r>
              <a:rPr lang="de-DE"/>
              <a:t>between variable-value pairs</a:t>
            </a:r>
          </a:p>
          <a:p>
            <a:pPr marL="0" indent="0" algn="ctr">
              <a:buNone/>
            </a:pPr>
            <a:r>
              <a:rPr lang="de-DE">
                <a:solidFill>
                  <a:srgbClr val="0070C0"/>
                </a:solidFill>
              </a:rPr>
              <a:t>pos</a:t>
            </a:r>
            <a:r>
              <a:rPr lang="de-DE">
                <a:solidFill>
                  <a:srgbClr val="00B050"/>
                </a:solidFill>
              </a:rPr>
              <a:t>=‎ " ART " </a:t>
            </a:r>
            <a:r>
              <a:rPr lang="de-DE">
                <a:solidFill>
                  <a:srgbClr val="FF0000"/>
                </a:solidFill>
              </a:rPr>
              <a:t>.</a:t>
            </a:r>
            <a:r>
              <a:rPr lang="de-DE">
                <a:solidFill>
                  <a:srgbClr val="00B050"/>
                </a:solidFill>
              </a:rPr>
              <a:t> </a:t>
            </a:r>
            <a:r>
              <a:rPr lang="de-DE">
                <a:solidFill>
                  <a:srgbClr val="0070C0"/>
                </a:solidFill>
              </a:rPr>
              <a:t>pos</a:t>
            </a:r>
            <a:r>
              <a:rPr lang="de-DE">
                <a:solidFill>
                  <a:srgbClr val="00B050"/>
                </a:solidFill>
              </a:rPr>
              <a:t>=‎"NN‎" </a:t>
            </a:r>
            <a:r>
              <a:rPr lang="de-DE" sz="1800">
                <a:solidFill>
                  <a:srgbClr val="FF0000"/>
                </a:solidFill>
              </a:rPr>
              <a:t>'followed by'</a:t>
            </a:r>
            <a:endParaRPr lang="de-DE">
              <a:solidFill>
                <a:srgbClr val="FF0000"/>
              </a:solidFill>
            </a:endParaRPr>
          </a:p>
          <a:p>
            <a:pPr marL="0" indent="0" algn="ctr">
              <a:buNone/>
            </a:pPr>
            <a:r>
              <a:rPr lang="de-DE">
                <a:solidFill>
                  <a:srgbClr val="0070C0"/>
                </a:solidFill>
              </a:rPr>
              <a:t>lemma</a:t>
            </a:r>
            <a:r>
              <a:rPr lang="de-DE">
                <a:solidFill>
                  <a:srgbClr val="00B050"/>
                </a:solidFill>
              </a:rPr>
              <a:t>=‎ "Tanzen" </a:t>
            </a:r>
            <a:r>
              <a:rPr lang="de-DE">
                <a:solidFill>
                  <a:srgbClr val="FF0000"/>
                </a:solidFill>
              </a:rPr>
              <a:t>_=_</a:t>
            </a:r>
            <a:r>
              <a:rPr lang="de-DE">
                <a:solidFill>
                  <a:srgbClr val="00B050"/>
                </a:solidFill>
              </a:rPr>
              <a:t> </a:t>
            </a:r>
            <a:r>
              <a:rPr lang="de-DE">
                <a:solidFill>
                  <a:srgbClr val="0070C0"/>
                </a:solidFill>
              </a:rPr>
              <a:t>pos</a:t>
            </a:r>
            <a:r>
              <a:rPr lang="de-DE">
                <a:solidFill>
                  <a:srgbClr val="00B050"/>
                </a:solidFill>
              </a:rPr>
              <a:t>=‎"NN‎"</a:t>
            </a:r>
            <a:r>
              <a:rPr lang="de-DE">
                <a:solidFill>
                  <a:srgbClr val="FF0000"/>
                </a:solidFill>
              </a:rPr>
              <a:t> </a:t>
            </a:r>
            <a:r>
              <a:rPr lang="de-DE" sz="1800">
                <a:solidFill>
                  <a:srgbClr val="FF0000"/>
                </a:solidFill>
              </a:rPr>
              <a:t>'congruent'</a:t>
            </a:r>
            <a:endParaRPr lang="de-DE">
              <a:solidFill>
                <a:srgbClr val="00B050"/>
              </a:solidFill>
            </a:endParaRPr>
          </a:p>
          <a:p>
            <a:pPr marL="0" indent="0" algn="ctr">
              <a:buNone/>
            </a:pPr>
            <a:endParaRPr lang="de-DE">
              <a:solidFill>
                <a:srgbClr val="00B050"/>
              </a:solidFill>
            </a:endParaRPr>
          </a:p>
          <a:p>
            <a:pPr marL="0" indent="0" algn="ctr">
              <a:buNone/>
            </a:pPr>
            <a:endParaRPr lang="de-DE">
              <a:solidFill>
                <a:srgbClr val="00B050"/>
              </a:solidFill>
            </a:endParaRPr>
          </a:p>
          <a:p>
            <a:pPr marL="0" indent="0" algn="ctr">
              <a:buNone/>
            </a:pPr>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5</a:t>
            </a:fld>
            <a:endParaRPr lang="de-DE"/>
          </a:p>
        </p:txBody>
      </p:sp>
    </p:spTree>
    <p:extLst>
      <p:ext uri="{BB962C8B-B14F-4D97-AF65-F5344CB8AC3E}">
        <p14:creationId xmlns:p14="http://schemas.microsoft.com/office/powerpoint/2010/main" val="4236918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Identity</a:t>
            </a:r>
          </a:p>
        </p:txBody>
      </p:sp>
      <p:sp>
        <p:nvSpPr>
          <p:cNvPr id="3" name="Inhaltsplatzhalter 2"/>
          <p:cNvSpPr>
            <a:spLocks noGrp="1"/>
          </p:cNvSpPr>
          <p:nvPr>
            <p:ph idx="1"/>
          </p:nvPr>
        </p:nvSpPr>
        <p:spPr/>
        <p:txBody>
          <a:bodyPr/>
          <a:lstStyle/>
          <a:p>
            <a:r>
              <a:rPr lang="de-DE" dirty="0"/>
              <a:t>Look for all diplomatic word forms tagged as substituting relative pronouns.</a:t>
            </a:r>
          </a:p>
          <a:p>
            <a:pPr lvl="1"/>
            <a:r>
              <a:rPr lang="de-DE" dirty="0"/>
              <a:t>relevant variables: </a:t>
            </a:r>
            <a:r>
              <a:rPr lang="de-DE" b="1" dirty="0" err="1"/>
              <a:t>dipl</a:t>
            </a:r>
            <a:r>
              <a:rPr lang="de-DE" b="1" dirty="0"/>
              <a:t> </a:t>
            </a:r>
            <a:r>
              <a:rPr lang="de-DE" dirty="0"/>
              <a:t>and </a:t>
            </a:r>
            <a:r>
              <a:rPr lang="de-DE" b="1" dirty="0"/>
              <a:t>pos</a:t>
            </a:r>
          </a:p>
          <a:p>
            <a:pPr lvl="1"/>
            <a:r>
              <a:rPr lang="de-DE" dirty="0"/>
              <a:t>Operator</a:t>
            </a:r>
            <a:r>
              <a:rPr lang="de-DE" b="1" dirty="0"/>
              <a:t> _=_</a:t>
            </a:r>
          </a:p>
          <a:p>
            <a:pPr lvl="1">
              <a:buFont typeface="Wingdings" panose="05000000000000000000" pitchFamily="2" charset="2"/>
              <a:buChar char="Ø"/>
            </a:pPr>
            <a:r>
              <a:rPr lang="de-DE" dirty="0" err="1"/>
              <a:t>dipl</a:t>
            </a:r>
            <a:r>
              <a:rPr lang="de-DE" dirty="0"/>
              <a:t>=/.*/ </a:t>
            </a:r>
            <a:r>
              <a:rPr lang="de-DE" dirty="0">
                <a:solidFill>
                  <a:srgbClr val="FF0000"/>
                </a:solidFill>
              </a:rPr>
              <a:t>_=_</a:t>
            </a:r>
            <a:r>
              <a:rPr lang="de-DE" dirty="0"/>
              <a:t> pos=/PRELS/</a:t>
            </a:r>
          </a:p>
          <a:p>
            <a:pPr marL="0" indent="0">
              <a:buNone/>
            </a:pPr>
            <a:endParaRPr lang="de-DE" dirty="0"/>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50</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21077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Direct precedence</a:t>
            </a:r>
          </a:p>
        </p:txBody>
      </p:sp>
      <p:sp>
        <p:nvSpPr>
          <p:cNvPr id="3" name="Inhaltsplatzhalter 2"/>
          <p:cNvSpPr>
            <a:spLocks noGrp="1"/>
          </p:cNvSpPr>
          <p:nvPr>
            <p:ph idx="1"/>
          </p:nvPr>
        </p:nvSpPr>
        <p:spPr/>
        <p:txBody>
          <a:bodyPr/>
          <a:lstStyle/>
          <a:p>
            <a:r>
              <a:rPr lang="de-DE" dirty="0"/>
              <a:t>Search for an article directly preceding a noun. </a:t>
            </a:r>
          </a:p>
          <a:p>
            <a:pPr lvl="1"/>
            <a:r>
              <a:rPr lang="de-DE" dirty="0"/>
              <a:t>relevant variable: </a:t>
            </a:r>
            <a:r>
              <a:rPr lang="de-DE" b="1" dirty="0"/>
              <a:t>pos</a:t>
            </a:r>
            <a:r>
              <a:rPr lang="de-DE" dirty="0"/>
              <a:t> </a:t>
            </a:r>
          </a:p>
          <a:p>
            <a:pPr lvl="1"/>
            <a:r>
              <a:rPr lang="de-DE" dirty="0"/>
              <a:t>Operator</a:t>
            </a:r>
            <a:r>
              <a:rPr lang="de-DE" b="1" dirty="0"/>
              <a:t> .</a:t>
            </a:r>
          </a:p>
          <a:p>
            <a:pPr lvl="1">
              <a:buFont typeface="Wingdings" panose="05000000000000000000" pitchFamily="2" charset="2"/>
              <a:buChar char="Ø"/>
            </a:pPr>
            <a:r>
              <a:rPr lang="de-DE" dirty="0"/>
              <a:t>pos=/ART/ </a:t>
            </a:r>
            <a:r>
              <a:rPr lang="de-DE" dirty="0">
                <a:solidFill>
                  <a:srgbClr val="FF0000"/>
                </a:solidFill>
              </a:rPr>
              <a:t>.</a:t>
            </a:r>
            <a:r>
              <a:rPr lang="de-DE" dirty="0"/>
              <a:t> pos=/N./</a:t>
            </a:r>
          </a:p>
          <a:p>
            <a:pPr marL="0" indent="0">
              <a:buNone/>
            </a:pPr>
            <a:endParaRPr lang="de-DE" dirty="0"/>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51</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189099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Direct precedence</a:t>
            </a:r>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52</a:t>
            </a:fld>
            <a:endParaRPr lang="de-DE"/>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36730"/>
            <a:ext cx="8633370" cy="46005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70501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indirect precedence</a:t>
            </a:r>
          </a:p>
        </p:txBody>
      </p:sp>
      <p:sp>
        <p:nvSpPr>
          <p:cNvPr id="3" name="Inhaltsplatzhalter 2"/>
          <p:cNvSpPr>
            <a:spLocks noGrp="1"/>
          </p:cNvSpPr>
          <p:nvPr>
            <p:ph idx="1"/>
          </p:nvPr>
        </p:nvSpPr>
        <p:spPr/>
        <p:txBody>
          <a:bodyPr/>
          <a:lstStyle/>
          <a:p>
            <a:r>
              <a:rPr lang="de-DE" dirty="0"/>
              <a:t>Search for an article (</a:t>
            </a:r>
            <a:r>
              <a:rPr lang="de-DE" b="1" dirty="0"/>
              <a:t>A</a:t>
            </a:r>
            <a:r>
              <a:rPr lang="de-DE" dirty="0"/>
              <a:t>) that </a:t>
            </a:r>
            <a:r>
              <a:rPr lang="de-DE" b="1" dirty="0"/>
              <a:t>indirectly</a:t>
            </a:r>
            <a:r>
              <a:rPr lang="de-DE" dirty="0"/>
              <a:t> </a:t>
            </a:r>
            <a:r>
              <a:rPr lang="de-DE" b="1" dirty="0"/>
              <a:t>precedes</a:t>
            </a:r>
            <a:r>
              <a:rPr lang="de-DE" dirty="0"/>
              <a:t> a noun (</a:t>
            </a:r>
            <a:r>
              <a:rPr lang="de-DE" b="1" dirty="0"/>
              <a:t>B</a:t>
            </a:r>
            <a:r>
              <a:rPr lang="de-DE" dirty="0"/>
              <a:t>). Why indirectly?  You also want to catch a potential prenominal modifier (</a:t>
            </a:r>
            <a:r>
              <a:rPr lang="de-DE" b="1" dirty="0"/>
              <a:t>C</a:t>
            </a:r>
            <a:r>
              <a:rPr lang="de-DE" dirty="0"/>
              <a:t>) in your results: </a:t>
            </a:r>
            <a:r>
              <a:rPr lang="de-DE" i="1" dirty="0"/>
              <a:t>die schöne Katze.</a:t>
            </a:r>
            <a:endParaRPr lang="de-DE" dirty="0"/>
          </a:p>
          <a:p>
            <a:pPr lvl="1"/>
            <a:r>
              <a:rPr lang="de-DE" dirty="0"/>
              <a:t>relevant variable: </a:t>
            </a:r>
            <a:r>
              <a:rPr lang="de-DE" b="1" dirty="0"/>
              <a:t>pos</a:t>
            </a:r>
          </a:p>
          <a:p>
            <a:pPr lvl="1"/>
            <a:r>
              <a:rPr lang="de-DE" dirty="0"/>
              <a:t>Operator </a:t>
            </a:r>
            <a:r>
              <a:rPr lang="de-DE" b="1" dirty="0"/>
              <a:t>. </a:t>
            </a:r>
            <a:r>
              <a:rPr lang="de-DE" dirty="0"/>
              <a:t>and distance 1,2 (read: I search </a:t>
            </a:r>
            <a:r>
              <a:rPr lang="de-DE" b="1" dirty="0"/>
              <a:t>A</a:t>
            </a:r>
            <a:r>
              <a:rPr lang="de-DE" dirty="0"/>
              <a:t> and </a:t>
            </a:r>
            <a:r>
              <a:rPr lang="de-DE" b="1" dirty="0"/>
              <a:t>B </a:t>
            </a:r>
            <a:r>
              <a:rPr lang="de-DE" dirty="0"/>
              <a:t>either in direct precedence or one token </a:t>
            </a:r>
            <a:r>
              <a:rPr lang="de-DE" b="1" dirty="0"/>
              <a:t>C</a:t>
            </a:r>
            <a:r>
              <a:rPr lang="de-DE" dirty="0"/>
              <a:t> can be in-between)</a:t>
            </a:r>
          </a:p>
          <a:p>
            <a:pPr lvl="1">
              <a:buFont typeface="Wingdings" panose="05000000000000000000" pitchFamily="2" charset="2"/>
              <a:buChar char="Ø"/>
            </a:pPr>
            <a:r>
              <a:rPr lang="de-DE" dirty="0"/>
              <a:t>pos=/ART/ </a:t>
            </a:r>
            <a:r>
              <a:rPr lang="de-DE" dirty="0">
                <a:solidFill>
                  <a:srgbClr val="FF0000"/>
                </a:solidFill>
              </a:rPr>
              <a:t>.1,2 </a:t>
            </a:r>
            <a:r>
              <a:rPr lang="de-DE" dirty="0"/>
              <a:t>pos=/N./</a:t>
            </a:r>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53</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21906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Sequences</a:t>
            </a:r>
          </a:p>
        </p:txBody>
      </p:sp>
      <p:sp>
        <p:nvSpPr>
          <p:cNvPr id="3" name="Inhaltsplatzhalter 2"/>
          <p:cNvSpPr>
            <a:spLocks noGrp="1"/>
          </p:cNvSpPr>
          <p:nvPr>
            <p:ph idx="1"/>
          </p:nvPr>
        </p:nvSpPr>
        <p:spPr/>
        <p:txBody>
          <a:bodyPr/>
          <a:lstStyle/>
          <a:p>
            <a:r>
              <a:rPr lang="de-DE" dirty="0"/>
              <a:t>Search for a noun directly followed by a preposition which in turn is directly followed by an adjective.</a:t>
            </a:r>
          </a:p>
          <a:p>
            <a:pPr lvl="1"/>
            <a:r>
              <a:rPr lang="de-DE" dirty="0"/>
              <a:t>relevant variable: </a:t>
            </a:r>
            <a:r>
              <a:rPr lang="de-DE" b="1" dirty="0"/>
              <a:t>pos</a:t>
            </a:r>
          </a:p>
          <a:p>
            <a:pPr lvl="1"/>
            <a:r>
              <a:rPr lang="de-DE" dirty="0"/>
              <a:t>Operator </a:t>
            </a:r>
            <a:r>
              <a:rPr lang="de-DE" b="1" dirty="0"/>
              <a:t>.</a:t>
            </a:r>
            <a:endParaRPr lang="de-DE" dirty="0"/>
          </a:p>
          <a:p>
            <a:pPr lvl="1">
              <a:buFont typeface="Wingdings" panose="05000000000000000000" pitchFamily="2" charset="2"/>
              <a:buChar char="Ø"/>
            </a:pPr>
            <a:r>
              <a:rPr lang="de-DE" dirty="0"/>
              <a:t>pos=/N./ </a:t>
            </a:r>
            <a:r>
              <a:rPr lang="de-DE" dirty="0">
                <a:solidFill>
                  <a:srgbClr val="FF0000"/>
                </a:solidFill>
              </a:rPr>
              <a:t>.</a:t>
            </a:r>
            <a:r>
              <a:rPr lang="de-DE" dirty="0"/>
              <a:t> pos=/APPR/ </a:t>
            </a:r>
            <a:r>
              <a:rPr lang="de-DE" dirty="0">
                <a:solidFill>
                  <a:srgbClr val="FF0000"/>
                </a:solidFill>
              </a:rPr>
              <a:t>.</a:t>
            </a:r>
            <a:r>
              <a:rPr lang="de-DE" dirty="0"/>
              <a:t> pos=/ADJ./</a:t>
            </a:r>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54</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413485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Sequences</a:t>
            </a:r>
          </a:p>
        </p:txBody>
      </p:sp>
      <p:sp>
        <p:nvSpPr>
          <p:cNvPr id="3" name="Inhaltsplatzhalter 2"/>
          <p:cNvSpPr>
            <a:spLocks noGrp="1"/>
          </p:cNvSpPr>
          <p:nvPr>
            <p:ph idx="1"/>
          </p:nvPr>
        </p:nvSpPr>
        <p:spPr/>
        <p:txBody>
          <a:bodyPr/>
          <a:lstStyle/>
          <a:p>
            <a:r>
              <a:rPr lang="de-DE" dirty="0"/>
              <a:t>Search for a noun directly followed by a preposition directly followed by an adjective.</a:t>
            </a:r>
          </a:p>
          <a:p>
            <a:pPr lvl="1"/>
            <a:r>
              <a:rPr lang="de-DE" dirty="0"/>
              <a:t>relevant variable </a:t>
            </a:r>
            <a:r>
              <a:rPr lang="de-DE" b="1" dirty="0"/>
              <a:t>pos</a:t>
            </a:r>
          </a:p>
          <a:p>
            <a:pPr lvl="1"/>
            <a:r>
              <a:rPr lang="de-DE" dirty="0"/>
              <a:t>Operator </a:t>
            </a:r>
            <a:r>
              <a:rPr lang="de-DE" b="1" dirty="0"/>
              <a:t>.</a:t>
            </a:r>
            <a:endParaRPr lang="de-DE" dirty="0"/>
          </a:p>
          <a:p>
            <a:pPr lvl="1">
              <a:buFont typeface="Wingdings" panose="05000000000000000000" pitchFamily="2" charset="2"/>
              <a:buChar char="Ø"/>
            </a:pPr>
            <a:r>
              <a:rPr lang="de-DE" dirty="0">
                <a:solidFill>
                  <a:srgbClr val="FF0000"/>
                </a:solidFill>
              </a:rPr>
              <a:t>pos</a:t>
            </a:r>
            <a:r>
              <a:rPr lang="de-DE" dirty="0"/>
              <a:t>=/N./ </a:t>
            </a:r>
            <a:r>
              <a:rPr lang="de-DE" dirty="0">
                <a:solidFill>
                  <a:srgbClr val="FF0000"/>
                </a:solidFill>
              </a:rPr>
              <a:t>.</a:t>
            </a:r>
            <a:r>
              <a:rPr lang="de-DE" dirty="0"/>
              <a:t> </a:t>
            </a:r>
            <a:r>
              <a:rPr lang="de-DE" dirty="0">
                <a:solidFill>
                  <a:srgbClr val="CC0099"/>
                </a:solidFill>
              </a:rPr>
              <a:t>pos</a:t>
            </a:r>
            <a:r>
              <a:rPr lang="de-DE" dirty="0"/>
              <a:t>=/APPR/ </a:t>
            </a:r>
            <a:r>
              <a:rPr lang="de-DE" dirty="0">
                <a:solidFill>
                  <a:srgbClr val="FF0000"/>
                </a:solidFill>
              </a:rPr>
              <a:t>.</a:t>
            </a:r>
            <a:r>
              <a:rPr lang="de-DE" dirty="0"/>
              <a:t> </a:t>
            </a:r>
            <a:r>
              <a:rPr lang="de-DE" dirty="0">
                <a:solidFill>
                  <a:srgbClr val="66FF33"/>
                </a:solidFill>
              </a:rPr>
              <a:t>pos</a:t>
            </a:r>
            <a:r>
              <a:rPr lang="de-DE" dirty="0"/>
              <a:t>=/ADJ./</a:t>
            </a:r>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55</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3" y="4402807"/>
            <a:ext cx="726757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74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Examle: Identity</a:t>
            </a:r>
          </a:p>
        </p:txBody>
      </p:sp>
      <p:sp>
        <p:nvSpPr>
          <p:cNvPr id="3" name="Inhaltsplatzhalter 2"/>
          <p:cNvSpPr>
            <a:spLocks noGrp="1"/>
          </p:cNvSpPr>
          <p:nvPr>
            <p:ph idx="1"/>
          </p:nvPr>
        </p:nvSpPr>
        <p:spPr/>
        <p:txBody>
          <a:bodyPr/>
          <a:lstStyle/>
          <a:p>
            <a:r>
              <a:rPr lang="de-DE" dirty="0"/>
              <a:t>Search for particle verbs containing the particle </a:t>
            </a:r>
            <a:r>
              <a:rPr lang="de-DE" i="1" dirty="0"/>
              <a:t>auf </a:t>
            </a:r>
            <a:r>
              <a:rPr lang="de-DE" dirty="0"/>
              <a:t>(e.g. </a:t>
            </a:r>
            <a:r>
              <a:rPr lang="de-DE" i="1" dirty="0"/>
              <a:t>aufwachen </a:t>
            </a:r>
            <a:r>
              <a:rPr lang="de-DE" dirty="0"/>
              <a:t>'wake up')</a:t>
            </a:r>
          </a:p>
          <a:p>
            <a:pPr lvl="1"/>
            <a:r>
              <a:rPr lang="de-DE" dirty="0"/>
              <a:t>relevant variables: </a:t>
            </a:r>
            <a:r>
              <a:rPr lang="de-DE" b="1" dirty="0" err="1"/>
              <a:t>lemma</a:t>
            </a:r>
            <a:r>
              <a:rPr lang="de-DE" dirty="0"/>
              <a:t> and </a:t>
            </a:r>
            <a:r>
              <a:rPr lang="de-DE" b="1" dirty="0"/>
              <a:t>pos</a:t>
            </a:r>
          </a:p>
          <a:p>
            <a:pPr lvl="1"/>
            <a:r>
              <a:rPr lang="de-DE" dirty="0"/>
              <a:t>Operator</a:t>
            </a:r>
            <a:r>
              <a:rPr lang="de-DE" b="1" dirty="0"/>
              <a:t> _=_</a:t>
            </a:r>
          </a:p>
          <a:p>
            <a:pPr lvl="1">
              <a:buFont typeface="Wingdings" panose="05000000000000000000" pitchFamily="2" charset="2"/>
              <a:buChar char="Ø"/>
            </a:pPr>
            <a:r>
              <a:rPr lang="de-DE" dirty="0"/>
              <a:t>pos=/VV.*/ </a:t>
            </a:r>
            <a:r>
              <a:rPr lang="de-DE" dirty="0">
                <a:solidFill>
                  <a:srgbClr val="FF0000"/>
                </a:solidFill>
              </a:rPr>
              <a:t>_=_</a:t>
            </a:r>
            <a:r>
              <a:rPr lang="de-DE" dirty="0"/>
              <a:t> </a:t>
            </a:r>
            <a:r>
              <a:rPr lang="de-DE" dirty="0" err="1"/>
              <a:t>lemma</a:t>
            </a:r>
            <a:r>
              <a:rPr lang="de-DE" dirty="0"/>
              <a:t>=/auf.*/</a:t>
            </a:r>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56</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327740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Examle: Identity</a:t>
            </a:r>
          </a:p>
        </p:txBody>
      </p:sp>
      <p:sp>
        <p:nvSpPr>
          <p:cNvPr id="3" name="Inhaltsplatzhalter 2"/>
          <p:cNvSpPr>
            <a:spLocks noGrp="1"/>
          </p:cNvSpPr>
          <p:nvPr>
            <p:ph idx="1"/>
          </p:nvPr>
        </p:nvSpPr>
        <p:spPr/>
        <p:txBody>
          <a:bodyPr/>
          <a:lstStyle/>
          <a:p>
            <a:r>
              <a:rPr lang="de-DE" dirty="0"/>
              <a:t>Search for particle verbs containing the particle </a:t>
            </a:r>
            <a:r>
              <a:rPr lang="de-DE" i="1" dirty="0"/>
              <a:t>auf </a:t>
            </a:r>
            <a:r>
              <a:rPr lang="de-DE" dirty="0"/>
              <a:t>(e.g. </a:t>
            </a:r>
            <a:r>
              <a:rPr lang="de-DE" i="1" dirty="0"/>
              <a:t>aufwachen </a:t>
            </a:r>
            <a:r>
              <a:rPr lang="de-DE" dirty="0"/>
              <a:t>'wake up')</a:t>
            </a:r>
          </a:p>
          <a:p>
            <a:pPr lvl="1"/>
            <a:r>
              <a:rPr lang="de-DE" dirty="0"/>
              <a:t>relevant variables: </a:t>
            </a:r>
            <a:r>
              <a:rPr lang="de-DE" b="1" dirty="0" err="1"/>
              <a:t>lemma</a:t>
            </a:r>
            <a:r>
              <a:rPr lang="de-DE" dirty="0"/>
              <a:t> and </a:t>
            </a:r>
            <a:r>
              <a:rPr lang="de-DE" b="1" dirty="0"/>
              <a:t>pos</a:t>
            </a:r>
          </a:p>
          <a:p>
            <a:pPr lvl="1"/>
            <a:r>
              <a:rPr lang="de-DE" dirty="0"/>
              <a:t>Operator</a:t>
            </a:r>
            <a:r>
              <a:rPr lang="de-DE" b="1" dirty="0"/>
              <a:t> _=_</a:t>
            </a:r>
          </a:p>
          <a:p>
            <a:pPr lvl="1">
              <a:buFont typeface="Wingdings" panose="05000000000000000000" pitchFamily="2" charset="2"/>
              <a:buChar char="Ø"/>
            </a:pPr>
            <a:r>
              <a:rPr lang="de-DE" dirty="0"/>
              <a:t>pos=/VV.*/ </a:t>
            </a:r>
            <a:r>
              <a:rPr lang="de-DE" dirty="0">
                <a:solidFill>
                  <a:srgbClr val="FF0000"/>
                </a:solidFill>
              </a:rPr>
              <a:t>_=_</a:t>
            </a:r>
            <a:r>
              <a:rPr lang="de-DE" dirty="0"/>
              <a:t> </a:t>
            </a:r>
            <a:r>
              <a:rPr lang="de-DE" dirty="0" err="1"/>
              <a:t>lemma</a:t>
            </a:r>
            <a:r>
              <a:rPr lang="de-DE" dirty="0"/>
              <a:t>=/auf.*/</a:t>
            </a:r>
          </a:p>
          <a:p>
            <a:pPr lvl="1">
              <a:buFont typeface="Wingdings" panose="05000000000000000000" pitchFamily="2" charset="2"/>
              <a:buChar char="Ø"/>
            </a:pPr>
            <a:endParaRPr lang="de-DE" dirty="0"/>
          </a:p>
          <a:p>
            <a:pPr>
              <a:buFont typeface="Wingdings" panose="05000000000000000000" pitchFamily="2" charset="2"/>
              <a:buChar char="Ø"/>
            </a:pPr>
            <a:r>
              <a:rPr lang="de-DE" dirty="0"/>
              <a:t>What do we </a:t>
            </a:r>
            <a:r>
              <a:rPr lang="de-DE" b="1" dirty="0"/>
              <a:t>not </a:t>
            </a:r>
            <a:r>
              <a:rPr lang="de-DE" dirty="0"/>
              <a:t>find using this query?</a:t>
            </a:r>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57</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84852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Metadata</a:t>
            </a:r>
          </a:p>
        </p:txBody>
      </p:sp>
      <p:sp>
        <p:nvSpPr>
          <p:cNvPr id="3" name="Inhaltsplatzhalter 2"/>
          <p:cNvSpPr>
            <a:spLocks noGrp="1"/>
          </p:cNvSpPr>
          <p:nvPr>
            <p:ph idx="1"/>
          </p:nvPr>
        </p:nvSpPr>
        <p:spPr/>
        <p:txBody>
          <a:bodyPr/>
          <a:lstStyle/>
          <a:p>
            <a:r>
              <a:rPr lang="de-DE" dirty="0"/>
              <a:t>Find out if the normnalized word form </a:t>
            </a:r>
            <a:r>
              <a:rPr lang="de-DE" i="1" dirty="0"/>
              <a:t>Blume </a:t>
            </a:r>
            <a:r>
              <a:rPr lang="de-DE" dirty="0"/>
              <a:t>can be found in a text from the year 1543.</a:t>
            </a:r>
          </a:p>
          <a:p>
            <a:r>
              <a:rPr lang="de-DE" dirty="0"/>
              <a:t>If yes, how often?</a:t>
            </a:r>
          </a:p>
          <a:p>
            <a:pPr lvl="1"/>
            <a:r>
              <a:rPr lang="de-DE" dirty="0"/>
              <a:t>relevant variables </a:t>
            </a:r>
            <a:r>
              <a:rPr lang="de-DE" b="1" dirty="0"/>
              <a:t>norm</a:t>
            </a:r>
            <a:r>
              <a:rPr lang="de-DE" dirty="0"/>
              <a:t> and </a:t>
            </a:r>
            <a:r>
              <a:rPr lang="de-DE" b="1" dirty="0" err="1"/>
              <a:t>meta</a:t>
            </a:r>
            <a:r>
              <a:rPr lang="de-DE" b="1" dirty="0"/>
              <a:t>::</a:t>
            </a:r>
            <a:r>
              <a:rPr lang="de-DE" b="1" dirty="0" err="1"/>
              <a:t>date</a:t>
            </a:r>
            <a:endParaRPr lang="de-DE" b="1" dirty="0"/>
          </a:p>
          <a:p>
            <a:pPr lvl="1"/>
            <a:r>
              <a:rPr lang="de-DE" dirty="0"/>
              <a:t>Verknüpfungszeichen </a:t>
            </a:r>
            <a:r>
              <a:rPr lang="de-DE" b="1" dirty="0">
                <a:solidFill>
                  <a:srgbClr val="FF0000"/>
                </a:solidFill>
              </a:rPr>
              <a:t>&amp;</a:t>
            </a:r>
            <a:r>
              <a:rPr lang="de-DE" dirty="0"/>
              <a:t> </a:t>
            </a:r>
          </a:p>
          <a:p>
            <a:pPr lvl="1">
              <a:buFont typeface="Wingdings" panose="05000000000000000000" pitchFamily="2" charset="2"/>
              <a:buChar char="Ø"/>
            </a:pPr>
            <a:r>
              <a:rPr lang="de-DE" dirty="0"/>
              <a:t>norm=/Blume/ </a:t>
            </a:r>
            <a:r>
              <a:rPr lang="de-DE" dirty="0">
                <a:solidFill>
                  <a:srgbClr val="FF0000"/>
                </a:solidFill>
              </a:rPr>
              <a:t>&amp;</a:t>
            </a:r>
            <a:r>
              <a:rPr lang="de-DE" dirty="0"/>
              <a:t> </a:t>
            </a:r>
            <a:r>
              <a:rPr lang="de-DE" dirty="0" err="1"/>
              <a:t>meta</a:t>
            </a:r>
            <a:r>
              <a:rPr lang="de-DE" dirty="0"/>
              <a:t>::</a:t>
            </a:r>
            <a:r>
              <a:rPr lang="de-DE" dirty="0" err="1"/>
              <a:t>date</a:t>
            </a:r>
            <a:r>
              <a:rPr lang="de-DE" dirty="0"/>
              <a:t>=/1543/</a:t>
            </a:r>
          </a:p>
          <a:p>
            <a:pPr lvl="1">
              <a:buFont typeface="Wingdings" panose="05000000000000000000" pitchFamily="2" charset="2"/>
              <a:buChar char="Ø"/>
            </a:pPr>
            <a:r>
              <a:rPr lang="de-DE" dirty="0"/>
              <a:t>2 matches</a:t>
            </a:r>
          </a:p>
          <a:p>
            <a:pPr lvl="1">
              <a:buFont typeface="Wingdings" panose="05000000000000000000" pitchFamily="2" charset="2"/>
              <a:buChar char="Ø"/>
            </a:pPr>
            <a:endParaRPr lang="de-DE" dirty="0"/>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
        <p:nvSpPr>
          <p:cNvPr id="5" name="Foliennummernplatzhalter 4"/>
          <p:cNvSpPr>
            <a:spLocks noGrp="1"/>
          </p:cNvSpPr>
          <p:nvPr>
            <p:ph type="sldNum" sz="quarter" idx="12"/>
          </p:nvPr>
        </p:nvSpPr>
        <p:spPr/>
        <p:txBody>
          <a:bodyPr/>
          <a:lstStyle/>
          <a:p>
            <a:fld id="{8F5FBA83-1A4B-4001-AFD1-B874891ADCA0}" type="slidenum">
              <a:rPr lang="de-DE" smtClean="0"/>
              <a:t>58</a:t>
            </a:fld>
            <a:endParaRPr lang="de-DE"/>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311179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Hints</a:t>
            </a:r>
          </a:p>
        </p:txBody>
      </p:sp>
      <p:sp>
        <p:nvSpPr>
          <p:cNvPr id="3" name="Inhaltsplatzhalter 2"/>
          <p:cNvSpPr>
            <a:spLocks noGrp="1"/>
          </p:cNvSpPr>
          <p:nvPr>
            <p:ph idx="1"/>
          </p:nvPr>
        </p:nvSpPr>
        <p:spPr/>
        <p:txBody>
          <a:bodyPr>
            <a:normAutofit/>
          </a:bodyPr>
          <a:lstStyle/>
          <a:p>
            <a:r>
              <a:rPr lang="de-DE" sz="2400" dirty="0"/>
              <a:t>The list of hits only shows the annotation layers (variables) that have been annotated in the span that is shown. In other words, there might be more annotation layers that are not displayed because there are no annotations for the span currently displayed.</a:t>
            </a:r>
          </a:p>
          <a:p>
            <a:r>
              <a:rPr lang="de-DE" sz="2400" dirty="0"/>
              <a:t>Take a look at corpus metadata and annotation guidelines to know which annotation layers are actually in the corpus.</a:t>
            </a:r>
          </a:p>
          <a:p>
            <a:r>
              <a:rPr lang="de-DE" sz="2400" dirty="0"/>
              <a:t>Not all documents in a corpus necessarily have the same (number and type of) annotation layers.</a:t>
            </a:r>
          </a:p>
        </p:txBody>
      </p:sp>
      <p:sp>
        <p:nvSpPr>
          <p:cNvPr id="4" name="Foliennummernplatzhalter 3"/>
          <p:cNvSpPr>
            <a:spLocks noGrp="1"/>
          </p:cNvSpPr>
          <p:nvPr>
            <p:ph type="sldNum" sz="quarter" idx="12"/>
          </p:nvPr>
        </p:nvSpPr>
        <p:spPr/>
        <p:txBody>
          <a:bodyPr/>
          <a:lstStyle/>
          <a:p>
            <a:fld id="{8F5FBA83-1A4B-4001-AFD1-B874891ADCA0}" type="slidenum">
              <a:rPr lang="de-DE" smtClean="0"/>
              <a:t>59</a:t>
            </a:fld>
            <a:endParaRPr lang="de-DE"/>
          </a:p>
        </p:txBody>
      </p:sp>
      <p:sp>
        <p:nvSpPr>
          <p:cNvPr id="5" name="Fußzeilenplatzhalter 4"/>
          <p:cNvSpPr>
            <a:spLocks noGrp="1"/>
          </p:cNvSpPr>
          <p:nvPr>
            <p:ph type="ftr" sz="quarter" idx="11"/>
          </p:nvPr>
        </p:nvSpPr>
        <p:spPr/>
        <p:txBody>
          <a:bodyPr/>
          <a:lstStyle/>
          <a:p>
            <a:r>
              <a:rPr lang="de-DE"/>
              <a:t>Slide based on the ANNIS tutorial by L. Perlitz &amp; C. Odebrecht</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388635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ANNIS</a:t>
            </a:r>
            <a:br>
              <a:rPr lang="de-DE" dirty="0"/>
            </a:br>
            <a:r>
              <a:rPr lang="de-DE" dirty="0"/>
              <a:t>Search &amp; visualization tool</a:t>
            </a:r>
          </a:p>
        </p:txBody>
      </p:sp>
      <p:sp>
        <p:nvSpPr>
          <p:cNvPr id="3" name="Inhaltsplatzhalter 2"/>
          <p:cNvSpPr>
            <a:spLocks noGrp="1"/>
          </p:cNvSpPr>
          <p:nvPr>
            <p:ph idx="1"/>
          </p:nvPr>
        </p:nvSpPr>
        <p:spPr/>
        <p:txBody>
          <a:bodyPr>
            <a:normAutofit fontScale="62500" lnSpcReduction="20000"/>
          </a:bodyPr>
          <a:lstStyle/>
          <a:p>
            <a:r>
              <a:rPr lang="de-DE" sz="3800" dirty="0"/>
              <a:t>web-based search tool for corpora</a:t>
            </a:r>
          </a:p>
          <a:p>
            <a:pPr lvl="1"/>
            <a:r>
              <a:rPr lang="de-DE" sz="3200" dirty="0"/>
              <a:t>project website  </a:t>
            </a:r>
            <a:r>
              <a:rPr lang="de-DE" sz="3200" dirty="0">
                <a:hlinkClick r:id="rId2"/>
              </a:rPr>
              <a:t>http://annis-tools.org/</a:t>
            </a:r>
            <a:endParaRPr lang="de-DE" sz="3200" dirty="0"/>
          </a:p>
          <a:p>
            <a:pPr lvl="1"/>
            <a:r>
              <a:rPr lang="de-DE" sz="3200" dirty="0"/>
              <a:t>Access to web-based ANNIS tool </a:t>
            </a:r>
            <a:r>
              <a:rPr lang="de-DE" sz="3200" dirty="0">
                <a:hlinkClick r:id="rId3"/>
              </a:rPr>
              <a:t>https://korpling.german.hu-berlin.de/annis3</a:t>
            </a:r>
            <a:endParaRPr lang="de-DE" sz="3200" dirty="0"/>
          </a:p>
          <a:p>
            <a:pPr>
              <a:buFont typeface="Wingdings" panose="05000000000000000000" pitchFamily="2" charset="2"/>
              <a:buChar char="Ø"/>
            </a:pPr>
            <a:endParaRPr lang="de-DE" sz="3800" dirty="0"/>
          </a:p>
          <a:p>
            <a:pPr>
              <a:buFont typeface="Wingdings" panose="05000000000000000000" pitchFamily="2" charset="2"/>
              <a:buChar char="Ø"/>
            </a:pPr>
            <a:r>
              <a:rPr lang="de-DE" sz="3800" dirty="0"/>
              <a:t>What can ANNIS do?</a:t>
            </a:r>
          </a:p>
          <a:p>
            <a:pPr lvl="1">
              <a:buFont typeface="Wingdings" panose="05000000000000000000" pitchFamily="2" charset="2"/>
              <a:buChar char="Ø"/>
            </a:pPr>
            <a:r>
              <a:rPr lang="de-DE" sz="3200" dirty="0"/>
              <a:t>finds annotations in a corpus</a:t>
            </a:r>
          </a:p>
          <a:p>
            <a:pPr lvl="1">
              <a:buFont typeface="Wingdings" panose="05000000000000000000" pitchFamily="2" charset="2"/>
              <a:buChar char="Ø"/>
            </a:pPr>
            <a:r>
              <a:rPr lang="de-DE" sz="3200" dirty="0"/>
              <a:t>finds multiple annotations in a specific relation to one another</a:t>
            </a:r>
          </a:p>
          <a:p>
            <a:pPr lvl="1">
              <a:buFont typeface="Wingdings" panose="05000000000000000000" pitchFamily="2" charset="2"/>
              <a:buChar char="Ø"/>
            </a:pPr>
            <a:r>
              <a:rPr lang="de-DE" sz="3200" dirty="0"/>
              <a:t>can visualize the annotations of the hits in multiple ways</a:t>
            </a:r>
          </a:p>
          <a:p>
            <a:pPr lvl="1">
              <a:buFont typeface="Wingdings" panose="05000000000000000000" pitchFamily="2" charset="2"/>
              <a:buChar char="Ø"/>
            </a:pPr>
            <a:r>
              <a:rPr lang="de-DE" sz="3200" dirty="0"/>
              <a:t>exports the hits</a:t>
            </a:r>
          </a:p>
          <a:p>
            <a:pPr lvl="1">
              <a:buFont typeface="Wingdings" panose="05000000000000000000" pitchFamily="2" charset="2"/>
              <a:buChar char="Ø"/>
            </a:pPr>
            <a:r>
              <a:rPr lang="de-DE" sz="3200" dirty="0"/>
              <a:t>etc.</a:t>
            </a:r>
          </a:p>
          <a:p>
            <a:pPr>
              <a:buFont typeface="Wingdings" panose="05000000000000000000" pitchFamily="2" charset="2"/>
              <a:buChar char="Ø"/>
            </a:pPr>
            <a:endParaRPr lang="de-DE" dirty="0"/>
          </a:p>
        </p:txBody>
      </p:sp>
      <p:sp>
        <p:nvSpPr>
          <p:cNvPr id="4" name="Foliennummernplatzhalter 3"/>
          <p:cNvSpPr>
            <a:spLocks noGrp="1"/>
          </p:cNvSpPr>
          <p:nvPr>
            <p:ph type="sldNum" sz="quarter" idx="12"/>
          </p:nvPr>
        </p:nvSpPr>
        <p:spPr/>
        <p:txBody>
          <a:bodyPr/>
          <a:lstStyle/>
          <a:p>
            <a:fld id="{8F5FBA83-1A4B-4001-AFD1-B874891ADCA0}" type="slidenum">
              <a:rPr lang="de-DE" smtClean="0"/>
              <a:t>6</a:t>
            </a:fld>
            <a:endParaRPr lang="de-DE"/>
          </a:p>
        </p:txBody>
      </p:sp>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5" name="Fußzeilenplatzhalter 4"/>
          <p:cNvSpPr>
            <a:spLocks noGrp="1"/>
          </p:cNvSpPr>
          <p:nvPr>
            <p:ph type="ftr" sz="quarter" idx="11"/>
          </p:nvPr>
        </p:nvSpPr>
        <p:spPr>
          <a:xfrm>
            <a:off x="0" y="6356350"/>
            <a:ext cx="9144000" cy="365125"/>
          </a:xfrm>
        </p:spPr>
        <p:txBody>
          <a:bodyPr/>
          <a:lstStyle/>
          <a:p>
            <a:r>
              <a:rPr lang="de-DE"/>
              <a:t>Slide based on the ANNIS tutorial by L. Perlitz &amp; C. Odebrecht</a:t>
            </a:r>
          </a:p>
        </p:txBody>
      </p:sp>
    </p:spTree>
    <p:extLst>
      <p:ext uri="{BB962C8B-B14F-4D97-AF65-F5344CB8AC3E}">
        <p14:creationId xmlns:p14="http://schemas.microsoft.com/office/powerpoint/2010/main" val="417392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Summing up</a:t>
            </a:r>
          </a:p>
        </p:txBody>
      </p:sp>
      <p:sp>
        <p:nvSpPr>
          <p:cNvPr id="3" name="Inhaltsplatzhalter 2"/>
          <p:cNvSpPr>
            <a:spLocks noGrp="1"/>
          </p:cNvSpPr>
          <p:nvPr>
            <p:ph idx="1"/>
          </p:nvPr>
        </p:nvSpPr>
        <p:spPr/>
        <p:txBody>
          <a:bodyPr>
            <a:normAutofit fontScale="92500" lnSpcReduction="20000"/>
          </a:bodyPr>
          <a:lstStyle/>
          <a:p>
            <a:r>
              <a:rPr lang="de-DE" dirty="0"/>
              <a:t>Querying ANNIS is based on</a:t>
            </a:r>
          </a:p>
          <a:p>
            <a:pPr lvl="1"/>
            <a:r>
              <a:rPr lang="de-DE" dirty="0">
                <a:solidFill>
                  <a:srgbClr val="FF0000"/>
                </a:solidFill>
              </a:rPr>
              <a:t>Variables</a:t>
            </a:r>
            <a:r>
              <a:rPr lang="de-DE" dirty="0"/>
              <a:t> (Annotation layers) and </a:t>
            </a:r>
            <a:r>
              <a:rPr lang="de-DE" dirty="0">
                <a:solidFill>
                  <a:srgbClr val="FF0000"/>
                </a:solidFill>
              </a:rPr>
              <a:t>values</a:t>
            </a:r>
            <a:r>
              <a:rPr lang="de-DE" dirty="0"/>
              <a:t> (categories in the annotation layers), e.g. </a:t>
            </a:r>
          </a:p>
          <a:p>
            <a:pPr lvl="2"/>
            <a:r>
              <a:rPr lang="de-DE" dirty="0"/>
              <a:t>Search for </a:t>
            </a:r>
            <a:r>
              <a:rPr lang="de-DE" b="1" dirty="0"/>
              <a:t>exact values,</a:t>
            </a:r>
            <a:r>
              <a:rPr lang="de-DE" dirty="0"/>
              <a:t> e.g. pos=/ADJA/</a:t>
            </a:r>
          </a:p>
          <a:p>
            <a:pPr lvl="2"/>
            <a:r>
              <a:rPr lang="de-DE" dirty="0"/>
              <a:t>Search for </a:t>
            </a:r>
            <a:r>
              <a:rPr lang="de-DE" b="1" dirty="0"/>
              <a:t>patterns</a:t>
            </a:r>
            <a:r>
              <a:rPr lang="de-DE" dirty="0"/>
              <a:t>, e.g. pos=/ADJ./</a:t>
            </a:r>
          </a:p>
          <a:p>
            <a:pPr lvl="1"/>
            <a:r>
              <a:rPr lang="de-DE" dirty="0"/>
              <a:t>variable-value pairs can be searched for in </a:t>
            </a:r>
            <a:r>
              <a:rPr lang="de-DE" dirty="0">
                <a:solidFill>
                  <a:srgbClr val="FF0000"/>
                </a:solidFill>
              </a:rPr>
              <a:t>relation</a:t>
            </a:r>
            <a:r>
              <a:rPr lang="de-DE" dirty="0"/>
              <a:t> to one another, e.g. </a:t>
            </a:r>
          </a:p>
          <a:p>
            <a:pPr lvl="2"/>
            <a:r>
              <a:rPr lang="de-DE" dirty="0"/>
              <a:t>Annotations can </a:t>
            </a:r>
            <a:r>
              <a:rPr lang="de-DE" b="1" dirty="0"/>
              <a:t>overlap</a:t>
            </a:r>
            <a:endParaRPr lang="de-DE" dirty="0"/>
          </a:p>
          <a:p>
            <a:pPr lvl="2"/>
            <a:r>
              <a:rPr lang="de-DE" dirty="0"/>
              <a:t>Annotations cover an </a:t>
            </a:r>
            <a:r>
              <a:rPr lang="de-DE" b="1" dirty="0"/>
              <a:t>identical area</a:t>
            </a:r>
            <a:endParaRPr lang="de-DE" dirty="0"/>
          </a:p>
          <a:p>
            <a:pPr lvl="1"/>
            <a:r>
              <a:rPr lang="de-DE" dirty="0"/>
              <a:t>Variable-value pairs can be searched for together with </a:t>
            </a:r>
            <a:r>
              <a:rPr lang="de-DE" dirty="0">
                <a:solidFill>
                  <a:srgbClr val="FF0000"/>
                </a:solidFill>
              </a:rPr>
              <a:t>metadata</a:t>
            </a:r>
            <a:r>
              <a:rPr lang="de-DE" dirty="0"/>
              <a:t>, e.g.:</a:t>
            </a:r>
          </a:p>
          <a:p>
            <a:pPr lvl="2"/>
            <a:r>
              <a:rPr lang="de-DE" dirty="0"/>
              <a:t>pos=/ADJA/ &amp; </a:t>
            </a:r>
            <a:r>
              <a:rPr lang="de-DE" dirty="0" err="1"/>
              <a:t>meta</a:t>
            </a:r>
            <a:r>
              <a:rPr lang="de-DE" dirty="0"/>
              <a:t>::</a:t>
            </a:r>
            <a:r>
              <a:rPr lang="de-DE" dirty="0" err="1"/>
              <a:t>date</a:t>
            </a:r>
            <a:r>
              <a:rPr lang="de-DE" dirty="0"/>
              <a:t>=/1870/</a:t>
            </a:r>
          </a:p>
        </p:txBody>
      </p:sp>
      <p:sp>
        <p:nvSpPr>
          <p:cNvPr id="4" name="Foliennummernplatzhalter 3"/>
          <p:cNvSpPr>
            <a:spLocks noGrp="1"/>
          </p:cNvSpPr>
          <p:nvPr>
            <p:ph type="sldNum" sz="quarter" idx="12"/>
          </p:nvPr>
        </p:nvSpPr>
        <p:spPr/>
        <p:txBody>
          <a:bodyPr/>
          <a:lstStyle/>
          <a:p>
            <a:fld id="{8F5FBA83-1A4B-4001-AFD1-B874891ADCA0}" type="slidenum">
              <a:rPr lang="de-DE" smtClean="0"/>
              <a:t>60</a:t>
            </a:fld>
            <a:endParaRPr lang="de-DE"/>
          </a:p>
        </p:txBody>
      </p:sp>
      <p:sp>
        <p:nvSpPr>
          <p:cNvPr id="5" name="Fußzeilenplatzhalter 4"/>
          <p:cNvSpPr>
            <a:spLocks noGrp="1"/>
          </p:cNvSpPr>
          <p:nvPr>
            <p:ph type="ftr" sz="quarter" idx="11"/>
          </p:nvPr>
        </p:nvSpPr>
        <p:spPr/>
        <p:txBody>
          <a:bodyPr/>
          <a:lstStyle/>
          <a:p>
            <a:r>
              <a:rPr lang="de-DE"/>
              <a:t>Slide based on the ANNIS tutorial by L. Perlitz &amp; C. Odebrecht</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Tree>
    <p:extLst>
      <p:ext uri="{BB962C8B-B14F-4D97-AF65-F5344CB8AC3E}">
        <p14:creationId xmlns:p14="http://schemas.microsoft.com/office/powerpoint/2010/main" val="3388883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normAutofit/>
          </a:bodyPr>
          <a:lstStyle/>
          <a:p>
            <a:pPr marL="0" indent="0" algn="ctr">
              <a:buNone/>
            </a:pPr>
            <a:endParaRPr lang="de-DE" sz="4400" dirty="0"/>
          </a:p>
          <a:p>
            <a:pPr marL="0" indent="0" algn="ctr">
              <a:buNone/>
            </a:pPr>
            <a:r>
              <a:rPr lang="de-DE" sz="4400" dirty="0"/>
              <a:t>Interface</a:t>
            </a:r>
          </a:p>
          <a:p>
            <a:pPr marL="0" indent="0" algn="ctr">
              <a:buNone/>
            </a:pPr>
            <a:r>
              <a:rPr lang="de-DE" dirty="0"/>
              <a:t>Export, Frequency analysis</a:t>
            </a:r>
          </a:p>
        </p:txBody>
      </p:sp>
      <p:sp>
        <p:nvSpPr>
          <p:cNvPr id="4" name="Foliennummernplatzhalter 3"/>
          <p:cNvSpPr>
            <a:spLocks noGrp="1"/>
          </p:cNvSpPr>
          <p:nvPr>
            <p:ph type="sldNum" sz="quarter" idx="12"/>
          </p:nvPr>
        </p:nvSpPr>
        <p:spPr/>
        <p:txBody>
          <a:bodyPr/>
          <a:lstStyle/>
          <a:p>
            <a:fld id="{8F5FBA83-1A4B-4001-AFD1-B874891ADCA0}" type="slidenum">
              <a:rPr lang="de-DE" smtClean="0"/>
              <a:t>61</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342050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624715"/>
            <a:ext cx="6107728" cy="45827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itel 4"/>
          <p:cNvSpPr>
            <a:spLocks noGrp="1"/>
          </p:cNvSpPr>
          <p:nvPr>
            <p:ph type="title"/>
          </p:nvPr>
        </p:nvSpPr>
        <p:spPr/>
        <p:txBody>
          <a:bodyPr>
            <a:normAutofit fontScale="90000"/>
          </a:bodyPr>
          <a:lstStyle/>
          <a:p>
            <a:r>
              <a:rPr lang="de-DE" dirty="0"/>
              <a:t>Interface</a:t>
            </a:r>
            <a:br>
              <a:rPr lang="de-DE" dirty="0"/>
            </a:br>
            <a:r>
              <a:rPr lang="de-DE" dirty="0"/>
              <a:t>Exporting hits</a:t>
            </a:r>
          </a:p>
        </p:txBody>
      </p:sp>
      <p:sp>
        <p:nvSpPr>
          <p:cNvPr id="12291" name="Foliennummernplatzhalter 4"/>
          <p:cNvSpPr>
            <a:spLocks noGrp="1"/>
          </p:cNvSpPr>
          <p:nvPr>
            <p:ph type="sldNum" sz="quarter" idx="12"/>
          </p:nvPr>
        </p:nvSpPr>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AC629F7D-08DF-4A4A-BDCF-1839DBEF8786}" type="slidenum">
              <a:rPr lang="de-DE" smtClean="0"/>
              <a:pPr/>
              <a:t>62</a:t>
            </a:fld>
            <a:endParaRPr lang="de-DE"/>
          </a:p>
        </p:txBody>
      </p:sp>
      <p:grpSp>
        <p:nvGrpSpPr>
          <p:cNvPr id="17" name="Gruppieren 1"/>
          <p:cNvGrpSpPr>
            <a:grpSpLocks/>
          </p:cNvGrpSpPr>
          <p:nvPr/>
        </p:nvGrpSpPr>
        <p:grpSpPr bwMode="auto">
          <a:xfrm>
            <a:off x="6444208" y="3030588"/>
            <a:ext cx="2376264" cy="1528474"/>
            <a:chOff x="2301120" y="1476937"/>
            <a:chExt cx="4254970" cy="1498920"/>
          </a:xfrm>
        </p:grpSpPr>
        <p:cxnSp>
          <p:nvCxnSpPr>
            <p:cNvPr id="18" name="Gerade Verbindung mit Pfeil 17"/>
            <p:cNvCxnSpPr/>
            <p:nvPr/>
          </p:nvCxnSpPr>
          <p:spPr>
            <a:xfrm flipH="1" flipV="1">
              <a:off x="2301120" y="1476937"/>
              <a:ext cx="2495542" cy="40856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feld 17"/>
            <p:cNvSpPr txBox="1">
              <a:spLocks noChangeArrowheads="1"/>
            </p:cNvSpPr>
            <p:nvPr/>
          </p:nvSpPr>
          <p:spPr bwMode="auto">
            <a:xfrm>
              <a:off x="2571297" y="1798737"/>
              <a:ext cx="3984793" cy="1177120"/>
            </a:xfrm>
            <a:prstGeom prst="rect">
              <a:avLst/>
            </a:prstGeom>
            <a:solidFill>
              <a:schemeClr val="bg1"/>
            </a:solidFill>
            <a:ln w="9525">
              <a:solidFill>
                <a:schemeClr val="tx1"/>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Choose type of export, format, context, annotation layers</a:t>
              </a:r>
            </a:p>
          </p:txBody>
        </p:sp>
      </p:grpSp>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cxnSp>
        <p:nvCxnSpPr>
          <p:cNvPr id="13" name="Gerade Verbindung mit Pfeil 12"/>
          <p:cNvCxnSpPr>
            <a:stCxn id="14" idx="1"/>
          </p:cNvCxnSpPr>
          <p:nvPr/>
        </p:nvCxnSpPr>
        <p:spPr>
          <a:xfrm flipH="1" flipV="1">
            <a:off x="3563888" y="4166055"/>
            <a:ext cx="504056" cy="3854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feld 21"/>
          <p:cNvSpPr txBox="1">
            <a:spLocks noChangeArrowheads="1"/>
          </p:cNvSpPr>
          <p:nvPr/>
        </p:nvSpPr>
        <p:spPr bwMode="auto">
          <a:xfrm>
            <a:off x="4067944" y="4366845"/>
            <a:ext cx="2423158"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see "More"</a:t>
            </a:r>
          </a:p>
        </p:txBody>
      </p:sp>
      <p:sp>
        <p:nvSpPr>
          <p:cNvPr id="4" name="Fußzeilenplatzhalter 3"/>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213920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Interface</a:t>
            </a:r>
            <a:br>
              <a:rPr lang="de-DE" dirty="0"/>
            </a:br>
            <a:r>
              <a:rPr lang="de-DE" dirty="0"/>
              <a:t>Exporting hits</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8F5FBA83-1A4B-4001-AFD1-B874891ADCA0}" type="slidenum">
              <a:rPr lang="de-DE" smtClean="0"/>
              <a:t>63</a:t>
            </a:fld>
            <a:endParaRPr lang="de-DE"/>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55620"/>
            <a:ext cx="7113688" cy="41936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Gerade Verbindung mit Pfeil 5"/>
          <p:cNvCxnSpPr/>
          <p:nvPr/>
        </p:nvCxnSpPr>
        <p:spPr>
          <a:xfrm flipH="1" flipV="1">
            <a:off x="5796136" y="3195103"/>
            <a:ext cx="504056" cy="58624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feld 21"/>
          <p:cNvSpPr txBox="1">
            <a:spLocks noChangeArrowheads="1"/>
          </p:cNvSpPr>
          <p:nvPr/>
        </p:nvSpPr>
        <p:spPr bwMode="auto">
          <a:xfrm>
            <a:off x="6084168" y="3429000"/>
            <a:ext cx="1646174"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help</a:t>
            </a:r>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sp>
        <p:nvSpPr>
          <p:cNvPr id="8" name="Fußzeilenplatzhalter 7"/>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294659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Interface</a:t>
            </a:r>
            <a:br>
              <a:rPr lang="de-DE" dirty="0"/>
            </a:br>
            <a:r>
              <a:rPr lang="de-DE" dirty="0"/>
              <a:t>Exporting hits</a:t>
            </a:r>
          </a:p>
        </p:txBody>
      </p:sp>
      <p:sp>
        <p:nvSpPr>
          <p:cNvPr id="3" name="Inhaltsplatzhalter 2"/>
          <p:cNvSpPr>
            <a:spLocks noGrp="1"/>
          </p:cNvSpPr>
          <p:nvPr>
            <p:ph idx="1"/>
          </p:nvPr>
        </p:nvSpPr>
        <p:spPr/>
        <p:txBody>
          <a:bodyPr/>
          <a:lstStyle/>
          <a:p>
            <a:pPr marL="0" indent="0">
              <a:buNone/>
            </a:pPr>
            <a:r>
              <a:rPr lang="de-DE" sz="2000" dirty="0"/>
              <a:t>Text-</a:t>
            </a:r>
            <a:r>
              <a:rPr lang="de-DE" sz="2000" dirty="0" err="1"/>
              <a:t>Exporter</a:t>
            </a:r>
            <a:endParaRPr lang="de-DE" dirty="0"/>
          </a:p>
          <a:p>
            <a:pPr marL="0" indent="0">
              <a:buNone/>
            </a:pPr>
            <a:endParaRPr lang="de-DE" dirty="0"/>
          </a:p>
          <a:p>
            <a:pPr marL="0" indent="0">
              <a:buNone/>
            </a:pPr>
            <a:endParaRPr lang="de-DE" dirty="0"/>
          </a:p>
          <a:p>
            <a:pPr marL="0" indent="0">
              <a:buNone/>
            </a:pPr>
            <a:r>
              <a:rPr lang="de-DE" sz="2000" dirty="0" err="1"/>
              <a:t>Grid-Exporter</a:t>
            </a:r>
            <a:endParaRPr lang="de-DE" sz="2000" dirty="0"/>
          </a:p>
          <a:p>
            <a:pPr marL="0" indent="0">
              <a:buNone/>
            </a:pPr>
            <a:endParaRPr lang="de-DE" sz="2000" dirty="0"/>
          </a:p>
          <a:p>
            <a:pPr marL="0" indent="0">
              <a:buNone/>
            </a:pPr>
            <a:endParaRPr lang="de-DE" sz="2000" dirty="0"/>
          </a:p>
          <a:p>
            <a:pPr marL="0" indent="0">
              <a:buNone/>
            </a:pPr>
            <a:r>
              <a:rPr lang="de-DE" sz="2000" dirty="0"/>
              <a:t>CVS-</a:t>
            </a:r>
            <a:r>
              <a:rPr lang="de-DE" sz="2000" dirty="0" err="1"/>
              <a:t>Exporter</a:t>
            </a:r>
            <a:endParaRPr lang="de-DE" sz="2000" dirty="0"/>
          </a:p>
          <a:p>
            <a:pPr marL="0" indent="0">
              <a:buNone/>
            </a:pPr>
            <a:endParaRPr lang="de-DE" dirty="0"/>
          </a:p>
        </p:txBody>
      </p:sp>
      <p:sp>
        <p:nvSpPr>
          <p:cNvPr id="4" name="Foliennummernplatzhalter 3"/>
          <p:cNvSpPr>
            <a:spLocks noGrp="1"/>
          </p:cNvSpPr>
          <p:nvPr>
            <p:ph type="sldNum" sz="quarter" idx="12"/>
          </p:nvPr>
        </p:nvSpPr>
        <p:spPr/>
        <p:txBody>
          <a:bodyPr/>
          <a:lstStyle/>
          <a:p>
            <a:fld id="{8F5FBA83-1A4B-4001-AFD1-B874891ADCA0}" type="slidenum">
              <a:rPr lang="de-DE" smtClean="0"/>
              <a:t>64</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16832"/>
            <a:ext cx="6296025" cy="1247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20" y="3454896"/>
            <a:ext cx="69342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80667"/>
          <a:stretch/>
        </p:blipFill>
        <p:spPr bwMode="auto">
          <a:xfrm>
            <a:off x="518120" y="4624180"/>
            <a:ext cx="6724650" cy="69421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Fußzeilenplatzhalter 5"/>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1924674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676824"/>
            <a:ext cx="8498878" cy="4632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el 1"/>
          <p:cNvSpPr>
            <a:spLocks noGrp="1"/>
          </p:cNvSpPr>
          <p:nvPr>
            <p:ph type="title"/>
          </p:nvPr>
        </p:nvSpPr>
        <p:spPr/>
        <p:txBody>
          <a:bodyPr>
            <a:normAutofit fontScale="90000"/>
          </a:bodyPr>
          <a:lstStyle/>
          <a:p>
            <a:r>
              <a:rPr lang="de-DE" dirty="0"/>
              <a:t>Interface</a:t>
            </a:r>
            <a:br>
              <a:rPr lang="de-DE" dirty="0"/>
            </a:br>
            <a:r>
              <a:rPr lang="de-DE" dirty="0" err="1"/>
              <a:t>Frequency</a:t>
            </a:r>
            <a:r>
              <a:rPr lang="de-DE" dirty="0"/>
              <a:t> Analysis</a:t>
            </a:r>
          </a:p>
        </p:txBody>
      </p:sp>
      <p:sp>
        <p:nvSpPr>
          <p:cNvPr id="4" name="Foliennummernplatzhalter 3"/>
          <p:cNvSpPr>
            <a:spLocks noGrp="1"/>
          </p:cNvSpPr>
          <p:nvPr>
            <p:ph type="sldNum" sz="quarter" idx="12"/>
          </p:nvPr>
        </p:nvSpPr>
        <p:spPr/>
        <p:txBody>
          <a:bodyPr/>
          <a:lstStyle/>
          <a:p>
            <a:fld id="{8F5FBA83-1A4B-4001-AFD1-B874891ADCA0}" type="slidenum">
              <a:rPr lang="de-DE" smtClean="0"/>
              <a:t>65</a:t>
            </a:fld>
            <a:endParaRPr lang="de-DE"/>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368" y="260648"/>
            <a:ext cx="1008112" cy="1008112"/>
          </a:xfrm>
          <a:prstGeom prst="rect">
            <a:avLst/>
          </a:prstGeom>
        </p:spPr>
      </p:pic>
      <p:cxnSp>
        <p:nvCxnSpPr>
          <p:cNvPr id="7" name="Gerade Verbindung mit Pfeil 6"/>
          <p:cNvCxnSpPr/>
          <p:nvPr/>
        </p:nvCxnSpPr>
        <p:spPr>
          <a:xfrm flipH="1" flipV="1">
            <a:off x="2267744" y="3987191"/>
            <a:ext cx="504056" cy="58624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feld 21"/>
          <p:cNvSpPr txBox="1">
            <a:spLocks noChangeArrowheads="1"/>
          </p:cNvSpPr>
          <p:nvPr/>
        </p:nvSpPr>
        <p:spPr bwMode="auto">
          <a:xfrm>
            <a:off x="2555776" y="4221088"/>
            <a:ext cx="1646174"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go to „More“</a:t>
            </a:r>
          </a:p>
        </p:txBody>
      </p:sp>
      <p:sp>
        <p:nvSpPr>
          <p:cNvPr id="9" name="Textfeld 21"/>
          <p:cNvSpPr txBox="1">
            <a:spLocks noChangeArrowheads="1"/>
          </p:cNvSpPr>
          <p:nvPr/>
        </p:nvSpPr>
        <p:spPr bwMode="auto">
          <a:xfrm>
            <a:off x="323528" y="2420888"/>
            <a:ext cx="2592288"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Query has already been formulated</a:t>
            </a:r>
          </a:p>
        </p:txBody>
      </p:sp>
      <p:cxnSp>
        <p:nvCxnSpPr>
          <p:cNvPr id="12" name="Gerade Verbindung mit Pfeil 11"/>
          <p:cNvCxnSpPr/>
          <p:nvPr/>
        </p:nvCxnSpPr>
        <p:spPr>
          <a:xfrm flipH="1">
            <a:off x="5940152" y="5509541"/>
            <a:ext cx="144016" cy="511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feld 21"/>
          <p:cNvSpPr txBox="1">
            <a:spLocks noChangeArrowheads="1"/>
          </p:cNvSpPr>
          <p:nvPr/>
        </p:nvSpPr>
        <p:spPr bwMode="auto">
          <a:xfrm>
            <a:off x="5004048" y="5291916"/>
            <a:ext cx="3384376" cy="369332"/>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start of frequency analysis</a:t>
            </a:r>
          </a:p>
        </p:txBody>
      </p:sp>
      <p:sp>
        <p:nvSpPr>
          <p:cNvPr id="15" name="Textfeld 21"/>
          <p:cNvSpPr txBox="1">
            <a:spLocks noChangeArrowheads="1"/>
          </p:cNvSpPr>
          <p:nvPr/>
        </p:nvSpPr>
        <p:spPr bwMode="auto">
          <a:xfrm>
            <a:off x="4412000" y="3212976"/>
            <a:ext cx="4552488" cy="646331"/>
          </a:xfrm>
          <a:prstGeom prst="rect">
            <a:avLst/>
          </a:prstGeom>
          <a:solidFill>
            <a:schemeClr val="bg1"/>
          </a:solidFill>
          <a:ln w="9525">
            <a:solidFill>
              <a:srgbClr val="000000"/>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de-DE" dirty="0">
                <a:solidFill>
                  <a:srgbClr val="FF0000"/>
                </a:solidFill>
              </a:rPr>
              <a:t>Example: finding all word forms (</a:t>
            </a:r>
            <a:r>
              <a:rPr lang="de-DE" dirty="0" err="1">
                <a:solidFill>
                  <a:srgbClr val="FF0000"/>
                </a:solidFill>
              </a:rPr>
              <a:t>dipl</a:t>
            </a:r>
            <a:r>
              <a:rPr lang="de-DE" dirty="0">
                <a:solidFill>
                  <a:srgbClr val="FF0000"/>
                </a:solidFill>
              </a:rPr>
              <a:t>) annotated as PRELS (pos)</a:t>
            </a:r>
          </a:p>
        </p:txBody>
      </p:sp>
      <p:sp>
        <p:nvSpPr>
          <p:cNvPr id="11" name="Fußzeilenplatzhalter 10"/>
          <p:cNvSpPr>
            <a:spLocks noGrp="1"/>
          </p:cNvSpPr>
          <p:nvPr>
            <p:ph type="ftr" sz="quarter" idx="11"/>
          </p:nvPr>
        </p:nvSpPr>
        <p:spPr/>
        <p:txBody>
          <a:bodyPr/>
          <a:lstStyle/>
          <a:p>
            <a:r>
              <a:rPr lang="de-DE"/>
              <a:t>Slide based on the ANNIS tutorial by L. Perlitz &amp; C. Odebrecht</a:t>
            </a:r>
          </a:p>
        </p:txBody>
      </p:sp>
    </p:spTree>
    <p:extLst>
      <p:ext uri="{BB962C8B-B14F-4D97-AF65-F5344CB8AC3E}">
        <p14:creationId xmlns:p14="http://schemas.microsoft.com/office/powerpoint/2010/main" val="224046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81B0-0C2D-AA41-8BF9-608DBF9B146F}"/>
              </a:ext>
            </a:extLst>
          </p:cNvPr>
          <p:cNvSpPr>
            <a:spLocks noGrp="1"/>
          </p:cNvSpPr>
          <p:nvPr>
            <p:ph type="ctrTitle"/>
          </p:nvPr>
        </p:nvSpPr>
        <p:spPr/>
        <p:txBody>
          <a:bodyPr/>
          <a:lstStyle/>
          <a:p>
            <a:r>
              <a:rPr lang="en-US"/>
              <a:t>REM</a:t>
            </a:r>
          </a:p>
        </p:txBody>
      </p:sp>
      <p:sp>
        <p:nvSpPr>
          <p:cNvPr id="3" name="Subtitle 2">
            <a:extLst>
              <a:ext uri="{FF2B5EF4-FFF2-40B4-BE49-F238E27FC236}">
                <a16:creationId xmlns:a16="http://schemas.microsoft.com/office/drawing/2014/main" id="{34C5BCA1-900B-FD44-B4C4-7A048CEA53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273547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REM: Choosing a corpus</a:t>
            </a:r>
          </a:p>
        </p:txBody>
      </p:sp>
      <p:sp>
        <p:nvSpPr>
          <p:cNvPr id="3" name="Inhaltsplatzhalter 2"/>
          <p:cNvSpPr>
            <a:spLocks noGrp="1"/>
          </p:cNvSpPr>
          <p:nvPr>
            <p:ph idx="1"/>
          </p:nvPr>
        </p:nvSpPr>
        <p:spPr>
          <a:xfrm>
            <a:off x="518864" y="5772397"/>
            <a:ext cx="8229600" cy="1040979"/>
          </a:xfrm>
        </p:spPr>
        <p:txBody>
          <a:bodyPr>
            <a:normAutofit/>
          </a:bodyPr>
          <a:lstStyle/>
          <a:p>
            <a:r>
              <a:rPr lang="de-DE" sz="2800"/>
              <a:t>MiGraKo: Corpus of MHD Grammar</a:t>
            </a:r>
          </a:p>
          <a:p>
            <a:r>
              <a:rPr lang="de-DE" sz="2800"/>
              <a:t>eReM: Additional texts</a:t>
            </a:r>
          </a:p>
        </p:txBody>
      </p:sp>
      <p:sp>
        <p:nvSpPr>
          <p:cNvPr id="4" name="Foliennummernplatzhalter 3"/>
          <p:cNvSpPr>
            <a:spLocks noGrp="1"/>
          </p:cNvSpPr>
          <p:nvPr>
            <p:ph type="sldNum" sz="quarter" idx="12"/>
          </p:nvPr>
        </p:nvSpPr>
        <p:spPr/>
        <p:txBody>
          <a:bodyPr/>
          <a:lstStyle/>
          <a:p>
            <a:fld id="{6C6AE60A-B69C-4790-82F7-3882EDF23186}" type="slidenum">
              <a:rPr lang="de-DE" smtClean="0"/>
              <a:t>67</a:t>
            </a:fld>
            <a:endParaRPr lang="de-DE"/>
          </a:p>
        </p:txBody>
      </p:sp>
      <p:pic>
        <p:nvPicPr>
          <p:cNvPr id="6" name="Bild 5"/>
          <p:cNvPicPr>
            <a:picLocks noChangeAspect="1"/>
          </p:cNvPicPr>
          <p:nvPr/>
        </p:nvPicPr>
        <p:blipFill>
          <a:blip r:embed="rId3"/>
          <a:stretch>
            <a:fillRect/>
          </a:stretch>
        </p:blipFill>
        <p:spPr>
          <a:xfrm>
            <a:off x="2349500" y="1549400"/>
            <a:ext cx="4445000" cy="3759200"/>
          </a:xfrm>
          <a:prstGeom prst="rect">
            <a:avLst/>
          </a:prstGeom>
        </p:spPr>
      </p:pic>
    </p:spTree>
    <p:extLst>
      <p:ext uri="{BB962C8B-B14F-4D97-AF65-F5344CB8AC3E}">
        <p14:creationId xmlns:p14="http://schemas.microsoft.com/office/powerpoint/2010/main" val="775789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Find individual tokens</a:t>
            </a:r>
          </a:p>
        </p:txBody>
      </p:sp>
      <p:sp>
        <p:nvSpPr>
          <p:cNvPr id="3" name="Inhaltsplatzhalter 2"/>
          <p:cNvSpPr>
            <a:spLocks noGrp="1"/>
          </p:cNvSpPr>
          <p:nvPr>
            <p:ph idx="1"/>
          </p:nvPr>
        </p:nvSpPr>
        <p:spPr/>
        <p:txBody>
          <a:bodyPr/>
          <a:lstStyle/>
          <a:p>
            <a:r>
              <a:rPr lang="de-DE"/>
              <a:t>very easy – but not always helpful, see</a:t>
            </a:r>
          </a:p>
          <a:p>
            <a:endParaRPr lang="de-DE"/>
          </a:p>
          <a:p>
            <a:pPr marL="0" indent="0">
              <a:buNone/>
            </a:pPr>
            <a:r>
              <a:rPr lang="de-DE"/>
              <a:t>"so"</a:t>
            </a:r>
          </a:p>
          <a:p>
            <a:pPr marL="0" indent="0">
              <a:buNone/>
            </a:pPr>
            <a:r>
              <a:rPr lang="de-DE"/>
              <a:t>"mann"</a:t>
            </a:r>
          </a:p>
          <a:p>
            <a:pPr marL="0" indent="0">
              <a:buNone/>
            </a:pPr>
            <a:r>
              <a:rPr lang="de-DE"/>
              <a:t>"vrouwe" – </a:t>
            </a:r>
            <a:r>
              <a:rPr lang="de-DE">
                <a:solidFill>
                  <a:srgbClr val="FF0000"/>
                </a:solidFill>
              </a:rPr>
              <a:t>keine Treffer</a:t>
            </a:r>
          </a:p>
        </p:txBody>
      </p:sp>
      <p:sp>
        <p:nvSpPr>
          <p:cNvPr id="4" name="Foliennummernplatzhalter 3"/>
          <p:cNvSpPr>
            <a:spLocks noGrp="1"/>
          </p:cNvSpPr>
          <p:nvPr>
            <p:ph type="sldNum" sz="quarter" idx="12"/>
          </p:nvPr>
        </p:nvSpPr>
        <p:spPr/>
        <p:txBody>
          <a:bodyPr/>
          <a:lstStyle/>
          <a:p>
            <a:fld id="{6C6AE60A-B69C-4790-82F7-3882EDF23186}" type="slidenum">
              <a:rPr lang="de-DE" smtClean="0"/>
              <a:t>68</a:t>
            </a:fld>
            <a:endParaRPr lang="de-DE"/>
          </a:p>
        </p:txBody>
      </p:sp>
    </p:spTree>
    <p:extLst>
      <p:ext uri="{BB962C8B-B14F-4D97-AF65-F5344CB8AC3E}">
        <p14:creationId xmlns:p14="http://schemas.microsoft.com/office/powerpoint/2010/main" val="523239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Lemma search</a:t>
            </a:r>
          </a:p>
        </p:txBody>
      </p:sp>
      <p:sp>
        <p:nvSpPr>
          <p:cNvPr id="3" name="Inhaltsplatzhalter 2"/>
          <p:cNvSpPr>
            <a:spLocks noGrp="1"/>
          </p:cNvSpPr>
          <p:nvPr>
            <p:ph idx="1"/>
          </p:nvPr>
        </p:nvSpPr>
        <p:spPr/>
        <p:txBody>
          <a:bodyPr/>
          <a:lstStyle/>
          <a:p>
            <a:r>
              <a:rPr lang="en-US"/>
              <a:t>Lemmas in REM are MHG lemmas (as in MHD dictionary)</a:t>
            </a:r>
          </a:p>
          <a:p>
            <a:r>
              <a:rPr lang="en-US"/>
              <a:t>in case of doubt, check mhdwb.de to search for the right lemma (or use the query builder)</a:t>
            </a:r>
          </a:p>
        </p:txBody>
      </p:sp>
      <p:sp>
        <p:nvSpPr>
          <p:cNvPr id="4" name="Foliennummernplatzhalter 3"/>
          <p:cNvSpPr>
            <a:spLocks noGrp="1"/>
          </p:cNvSpPr>
          <p:nvPr>
            <p:ph type="sldNum" sz="quarter" idx="12"/>
          </p:nvPr>
        </p:nvSpPr>
        <p:spPr/>
        <p:txBody>
          <a:bodyPr/>
          <a:lstStyle/>
          <a:p>
            <a:fld id="{6C6AE60A-B69C-4790-82F7-3882EDF23186}" type="slidenum">
              <a:rPr lang="de-DE" smtClean="0"/>
              <a:t>69</a:t>
            </a:fld>
            <a:endParaRPr lang="de-DE"/>
          </a:p>
        </p:txBody>
      </p:sp>
    </p:spTree>
    <p:extLst>
      <p:ext uri="{BB962C8B-B14F-4D97-AF65-F5344CB8AC3E}">
        <p14:creationId xmlns:p14="http://schemas.microsoft.com/office/powerpoint/2010/main" val="146904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ANNIS</a:t>
            </a:r>
          </a:p>
        </p:txBody>
      </p:sp>
      <p:sp>
        <p:nvSpPr>
          <p:cNvPr id="3" name="Inhaltsplatzhalter 2"/>
          <p:cNvSpPr>
            <a:spLocks noGrp="1"/>
          </p:cNvSpPr>
          <p:nvPr>
            <p:ph idx="1"/>
          </p:nvPr>
        </p:nvSpPr>
        <p:spPr/>
        <p:txBody>
          <a:bodyPr/>
          <a:lstStyle/>
          <a:p>
            <a:pPr marL="0" indent="0">
              <a:buNone/>
            </a:pPr>
            <a:r>
              <a:rPr lang="en-US"/>
              <a:t>Examples for corpora available via ANNIS:</a:t>
            </a:r>
          </a:p>
          <a:p>
            <a:r>
              <a:rPr lang="en-US"/>
              <a:t>Referenzkorpus Altdeutsch (= Deutsch Diachron Digital; REA)</a:t>
            </a:r>
          </a:p>
          <a:p>
            <a:r>
              <a:rPr lang="en-US"/>
              <a:t>Referenzkorpora Mittel- und Frühneuhochdeutsch (REM / REF)</a:t>
            </a:r>
          </a:p>
          <a:p>
            <a:r>
              <a:rPr lang="en-US"/>
              <a:t>Refernzkorpus Mittelniederdeutsch /Niederrheinisch (REN)</a:t>
            </a:r>
          </a:p>
          <a:p>
            <a:r>
              <a:rPr lang="en-US"/>
              <a:t>RIDGES (historical herbology texts)</a:t>
            </a:r>
          </a:p>
        </p:txBody>
      </p:sp>
      <p:sp>
        <p:nvSpPr>
          <p:cNvPr id="4" name="Foliennummernplatzhalter 3"/>
          <p:cNvSpPr>
            <a:spLocks noGrp="1"/>
          </p:cNvSpPr>
          <p:nvPr>
            <p:ph type="sldNum" sz="quarter" idx="12"/>
          </p:nvPr>
        </p:nvSpPr>
        <p:spPr/>
        <p:txBody>
          <a:bodyPr/>
          <a:lstStyle/>
          <a:p>
            <a:fld id="{6C6AE60A-B69C-4790-82F7-3882EDF23186}" type="slidenum">
              <a:rPr lang="de-DE" smtClean="0"/>
              <a:t>7</a:t>
            </a:fld>
            <a:endParaRPr lang="de-DE"/>
          </a:p>
        </p:txBody>
      </p:sp>
    </p:spTree>
    <p:extLst>
      <p:ext uri="{BB962C8B-B14F-4D97-AF65-F5344CB8AC3E}">
        <p14:creationId xmlns:p14="http://schemas.microsoft.com/office/powerpoint/2010/main" val="107993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Layers in REM</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70</a:t>
            </a:fld>
            <a:endParaRPr lang="de-DE"/>
          </a:p>
        </p:txBody>
      </p:sp>
      <p:pic>
        <p:nvPicPr>
          <p:cNvPr id="5" name="Bild 4"/>
          <p:cNvPicPr>
            <a:picLocks noChangeAspect="1"/>
          </p:cNvPicPr>
          <p:nvPr/>
        </p:nvPicPr>
        <p:blipFill>
          <a:blip r:embed="rId3"/>
          <a:stretch>
            <a:fillRect/>
          </a:stretch>
        </p:blipFill>
        <p:spPr>
          <a:xfrm>
            <a:off x="0" y="2135805"/>
            <a:ext cx="9144000" cy="4243624"/>
          </a:xfrm>
          <a:prstGeom prst="rect">
            <a:avLst/>
          </a:prstGeom>
        </p:spPr>
      </p:pic>
      <p:sp>
        <p:nvSpPr>
          <p:cNvPr id="6" name="Rechteck 5"/>
          <p:cNvSpPr/>
          <p:nvPr/>
        </p:nvSpPr>
        <p:spPr>
          <a:xfrm>
            <a:off x="5148064" y="2708920"/>
            <a:ext cx="1944216" cy="36474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9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 Negation in MHG</a:t>
            </a:r>
          </a:p>
        </p:txBody>
      </p:sp>
      <p:sp>
        <p:nvSpPr>
          <p:cNvPr id="3" name="Inhaltsplatzhalter 2"/>
          <p:cNvSpPr>
            <a:spLocks noGrp="1"/>
          </p:cNvSpPr>
          <p:nvPr>
            <p:ph idx="1"/>
          </p:nvPr>
        </p:nvSpPr>
        <p:spPr/>
        <p:txBody>
          <a:bodyPr/>
          <a:lstStyle/>
          <a:p>
            <a:r>
              <a:rPr lang="en-US"/>
              <a:t>We want to investigate the development of negation in MHG:</a:t>
            </a:r>
          </a:p>
          <a:p>
            <a:endParaRPr lang="en-US"/>
          </a:p>
          <a:p>
            <a:r>
              <a:rPr lang="en-US"/>
              <a:t>"double" negation with </a:t>
            </a:r>
            <a:r>
              <a:rPr lang="en-US" i="1"/>
              <a:t>en a</a:t>
            </a:r>
            <a:r>
              <a:rPr lang="en-US"/>
              <a:t>nd </a:t>
            </a:r>
            <a:r>
              <a:rPr lang="en-US" i="1"/>
              <a:t>niht </a:t>
            </a:r>
            <a:r>
              <a:rPr lang="en-US"/>
              <a:t>vs. simple negation</a:t>
            </a:r>
          </a:p>
          <a:p>
            <a:r>
              <a:rPr lang="en-US"/>
              <a:t>What do we have to look for?</a:t>
            </a:r>
          </a:p>
        </p:txBody>
      </p:sp>
      <p:sp>
        <p:nvSpPr>
          <p:cNvPr id="4" name="Foliennummernplatzhalter 3"/>
          <p:cNvSpPr>
            <a:spLocks noGrp="1"/>
          </p:cNvSpPr>
          <p:nvPr>
            <p:ph type="sldNum" sz="quarter" idx="12"/>
          </p:nvPr>
        </p:nvSpPr>
        <p:spPr/>
        <p:txBody>
          <a:bodyPr/>
          <a:lstStyle/>
          <a:p>
            <a:fld id="{6C6AE60A-B69C-4790-82F7-3882EDF23186}" type="slidenum">
              <a:rPr lang="de-DE" smtClean="0"/>
              <a:t>71</a:t>
            </a:fld>
            <a:endParaRPr lang="de-DE"/>
          </a:p>
        </p:txBody>
      </p:sp>
    </p:spTree>
    <p:extLst>
      <p:ext uri="{BB962C8B-B14F-4D97-AF65-F5344CB8AC3E}">
        <p14:creationId xmlns:p14="http://schemas.microsoft.com/office/powerpoint/2010/main" val="1155973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 Conversion in MHD</a:t>
            </a:r>
          </a:p>
        </p:txBody>
      </p:sp>
      <p:sp>
        <p:nvSpPr>
          <p:cNvPr id="3" name="Inhaltsplatzhalter 2"/>
          <p:cNvSpPr>
            <a:spLocks noGrp="1"/>
          </p:cNvSpPr>
          <p:nvPr>
            <p:ph idx="1"/>
          </p:nvPr>
        </p:nvSpPr>
        <p:spPr/>
        <p:txBody>
          <a:bodyPr/>
          <a:lstStyle/>
          <a:p>
            <a:r>
              <a:rPr lang="en-US"/>
              <a:t>We want to find all nominalized infinitives in MHG (e.g. NHG </a:t>
            </a:r>
            <a:r>
              <a:rPr lang="en-US" i="1"/>
              <a:t>das Singen, das Tanzen</a:t>
            </a:r>
            <a:r>
              <a:rPr lang="en-US"/>
              <a:t>)</a:t>
            </a:r>
          </a:p>
          <a:p>
            <a:r>
              <a:rPr lang="en-US"/>
              <a:t>We can use the pos and posLemma annotation for that purpose.</a:t>
            </a:r>
          </a:p>
        </p:txBody>
      </p:sp>
      <p:sp>
        <p:nvSpPr>
          <p:cNvPr id="4" name="Foliennummernplatzhalter 3"/>
          <p:cNvSpPr>
            <a:spLocks noGrp="1"/>
          </p:cNvSpPr>
          <p:nvPr>
            <p:ph type="sldNum" sz="quarter" idx="12"/>
          </p:nvPr>
        </p:nvSpPr>
        <p:spPr/>
        <p:txBody>
          <a:bodyPr/>
          <a:lstStyle/>
          <a:p>
            <a:fld id="{6C6AE60A-B69C-4790-82F7-3882EDF23186}" type="slidenum">
              <a:rPr lang="de-DE" smtClean="0"/>
              <a:t>72</a:t>
            </a:fld>
            <a:endParaRPr lang="de-DE"/>
          </a:p>
        </p:txBody>
      </p:sp>
    </p:spTree>
    <p:extLst>
      <p:ext uri="{BB962C8B-B14F-4D97-AF65-F5344CB8AC3E}">
        <p14:creationId xmlns:p14="http://schemas.microsoft.com/office/powerpoint/2010/main" val="1907096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Finding individual tokens</a:t>
            </a:r>
          </a:p>
        </p:txBody>
      </p:sp>
      <p:sp>
        <p:nvSpPr>
          <p:cNvPr id="3" name="Inhaltsplatzhalter 2"/>
          <p:cNvSpPr>
            <a:spLocks noGrp="1"/>
          </p:cNvSpPr>
          <p:nvPr>
            <p:ph idx="1"/>
          </p:nvPr>
        </p:nvSpPr>
        <p:spPr/>
        <p:txBody>
          <a:bodyPr/>
          <a:lstStyle/>
          <a:p>
            <a:r>
              <a:rPr lang="de-DE"/>
              <a:t>Pay attention for spelling variants (upper-/lowercase!)</a:t>
            </a:r>
          </a:p>
          <a:p>
            <a:r>
              <a:rPr lang="de-DE" i="1"/>
              <a:t>so </a:t>
            </a:r>
            <a:r>
              <a:rPr lang="de-DE"/>
              <a:t>only finds lowercase attestations, </a:t>
            </a:r>
            <a:r>
              <a:rPr lang="de-DE" i="1"/>
              <a:t>So </a:t>
            </a:r>
            <a:r>
              <a:rPr lang="de-DE"/>
              <a:t>only uppercase ones</a:t>
            </a:r>
          </a:p>
          <a:p>
            <a:r>
              <a:rPr lang="de-DE"/>
              <a:t>For finding all variants, we use regular expressions</a:t>
            </a:r>
          </a:p>
        </p:txBody>
      </p:sp>
      <p:sp>
        <p:nvSpPr>
          <p:cNvPr id="4" name="Foliennummernplatzhalter 3"/>
          <p:cNvSpPr>
            <a:spLocks noGrp="1"/>
          </p:cNvSpPr>
          <p:nvPr>
            <p:ph type="sldNum" sz="quarter" idx="12"/>
          </p:nvPr>
        </p:nvSpPr>
        <p:spPr/>
        <p:txBody>
          <a:bodyPr/>
          <a:lstStyle/>
          <a:p>
            <a:fld id="{6C6AE60A-B69C-4790-82F7-3882EDF23186}" type="slidenum">
              <a:rPr lang="de-DE" smtClean="0"/>
              <a:t>73</a:t>
            </a:fld>
            <a:endParaRPr lang="de-DE"/>
          </a:p>
        </p:txBody>
      </p:sp>
    </p:spTree>
    <p:extLst>
      <p:ext uri="{BB962C8B-B14F-4D97-AF65-F5344CB8AC3E}">
        <p14:creationId xmlns:p14="http://schemas.microsoft.com/office/powerpoint/2010/main" val="150451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Finding individual tokens</a:t>
            </a:r>
          </a:p>
        </p:txBody>
      </p:sp>
      <p:sp>
        <p:nvSpPr>
          <p:cNvPr id="3" name="Inhaltsplatzhalter 2"/>
          <p:cNvSpPr>
            <a:spLocks noGrp="1"/>
          </p:cNvSpPr>
          <p:nvPr>
            <p:ph idx="1"/>
          </p:nvPr>
        </p:nvSpPr>
        <p:spPr/>
        <p:txBody>
          <a:bodyPr/>
          <a:lstStyle/>
          <a:p>
            <a:endParaRPr lang="de-DE"/>
          </a:p>
          <a:p>
            <a:endParaRPr lang="de-DE"/>
          </a:p>
          <a:p>
            <a:pPr marL="0" indent="0" algn="ctr">
              <a:buNone/>
            </a:pPr>
            <a:r>
              <a:rPr lang="de-DE"/>
              <a:t>"so" | "So" | "SO"</a:t>
            </a:r>
          </a:p>
        </p:txBody>
      </p:sp>
      <p:sp>
        <p:nvSpPr>
          <p:cNvPr id="4" name="Foliennummernplatzhalter 3"/>
          <p:cNvSpPr>
            <a:spLocks noGrp="1"/>
          </p:cNvSpPr>
          <p:nvPr>
            <p:ph type="sldNum" sz="quarter" idx="12"/>
          </p:nvPr>
        </p:nvSpPr>
        <p:spPr/>
        <p:txBody>
          <a:bodyPr/>
          <a:lstStyle/>
          <a:p>
            <a:fld id="{6C6AE60A-B69C-4790-82F7-3882EDF23186}" type="slidenum">
              <a:rPr lang="de-DE" smtClean="0"/>
              <a:t>74</a:t>
            </a:fld>
            <a:endParaRPr lang="de-DE"/>
          </a:p>
        </p:txBody>
      </p:sp>
    </p:spTree>
    <p:extLst>
      <p:ext uri="{BB962C8B-B14F-4D97-AF65-F5344CB8AC3E}">
        <p14:creationId xmlns:p14="http://schemas.microsoft.com/office/powerpoint/2010/main" val="253512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Finding individual lemmas</a:t>
            </a:r>
          </a:p>
        </p:txBody>
      </p:sp>
      <p:sp>
        <p:nvSpPr>
          <p:cNvPr id="3" name="Inhaltsplatzhalter 2"/>
          <p:cNvSpPr>
            <a:spLocks noGrp="1"/>
          </p:cNvSpPr>
          <p:nvPr>
            <p:ph idx="1"/>
          </p:nvPr>
        </p:nvSpPr>
        <p:spPr/>
        <p:txBody>
          <a:bodyPr/>
          <a:lstStyle/>
          <a:p>
            <a:r>
              <a:rPr lang="de-DE"/>
              <a:t>Important: Attributes can have different names!</a:t>
            </a:r>
          </a:p>
          <a:p>
            <a:r>
              <a:rPr lang="de-DE"/>
              <a:t>Example: The layer that is called "lemma" in virtually all other corpora is called "hw" in the British National Corpus.</a:t>
            </a:r>
          </a:p>
          <a:p>
            <a:pPr marL="0" indent="0">
              <a:buNone/>
            </a:pPr>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75</a:t>
            </a:fld>
            <a:endParaRPr lang="de-DE"/>
          </a:p>
        </p:txBody>
      </p:sp>
    </p:spTree>
    <p:extLst>
      <p:ext uri="{BB962C8B-B14F-4D97-AF65-F5344CB8AC3E}">
        <p14:creationId xmlns:p14="http://schemas.microsoft.com/office/powerpoint/2010/main" val="191890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From result to export file</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76</a:t>
            </a:fld>
            <a:endParaRPr lang="de-DE"/>
          </a:p>
        </p:txBody>
      </p:sp>
      <p:pic>
        <p:nvPicPr>
          <p:cNvPr id="5" name="Bild 4"/>
          <p:cNvPicPr>
            <a:picLocks noChangeAspect="1"/>
          </p:cNvPicPr>
          <p:nvPr/>
        </p:nvPicPr>
        <p:blipFill>
          <a:blip r:embed="rId2"/>
          <a:stretch>
            <a:fillRect/>
          </a:stretch>
        </p:blipFill>
        <p:spPr>
          <a:xfrm>
            <a:off x="0" y="1784524"/>
            <a:ext cx="9144000" cy="4586288"/>
          </a:xfrm>
          <a:prstGeom prst="rect">
            <a:avLst/>
          </a:prstGeom>
        </p:spPr>
      </p:pic>
      <p:pic>
        <p:nvPicPr>
          <p:cNvPr id="6" name="Bild 5"/>
          <p:cNvPicPr>
            <a:picLocks noChangeAspect="1"/>
          </p:cNvPicPr>
          <p:nvPr/>
        </p:nvPicPr>
        <p:blipFill>
          <a:blip r:embed="rId3"/>
          <a:stretch>
            <a:fillRect/>
          </a:stretch>
        </p:blipFill>
        <p:spPr>
          <a:xfrm>
            <a:off x="190500" y="1804595"/>
            <a:ext cx="4597524" cy="3704672"/>
          </a:xfrm>
          <a:prstGeom prst="rect">
            <a:avLst/>
          </a:prstGeom>
          <a:effectLst>
            <a:glow rad="647700">
              <a:schemeClr val="accent1">
                <a:alpha val="40000"/>
              </a:schemeClr>
            </a:glow>
            <a:softEdge rad="0"/>
          </a:effectLst>
          <a:scene3d>
            <a:camera prst="orthographicFront">
              <a:rot lat="0" lon="0" rev="0"/>
            </a:camera>
            <a:lightRig rig="threePt" dir="t"/>
          </a:scene3d>
        </p:spPr>
      </p:pic>
    </p:spTree>
    <p:extLst>
      <p:ext uri="{BB962C8B-B14F-4D97-AF65-F5344CB8AC3E}">
        <p14:creationId xmlns:p14="http://schemas.microsoft.com/office/powerpoint/2010/main" val="38167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From result to export file</a:t>
            </a:r>
          </a:p>
        </p:txBody>
      </p:sp>
      <p:sp>
        <p:nvSpPr>
          <p:cNvPr id="4" name="Foliennummernplatzhalter 3"/>
          <p:cNvSpPr>
            <a:spLocks noGrp="1"/>
          </p:cNvSpPr>
          <p:nvPr>
            <p:ph type="sldNum" sz="quarter" idx="12"/>
          </p:nvPr>
        </p:nvSpPr>
        <p:spPr/>
        <p:txBody>
          <a:bodyPr/>
          <a:lstStyle/>
          <a:p>
            <a:fld id="{6C6AE60A-B69C-4790-82F7-3882EDF23186}" type="slidenum">
              <a:rPr lang="de-DE" smtClean="0"/>
              <a:t>77</a:t>
            </a:fld>
            <a:endParaRPr lang="de-DE"/>
          </a:p>
        </p:txBody>
      </p:sp>
      <p:pic>
        <p:nvPicPr>
          <p:cNvPr id="5" name="Bild 4"/>
          <p:cNvPicPr>
            <a:picLocks noChangeAspect="1"/>
          </p:cNvPicPr>
          <p:nvPr/>
        </p:nvPicPr>
        <p:blipFill rotWithShape="1">
          <a:blip r:embed="rId2"/>
          <a:srcRect r="55512"/>
          <a:stretch/>
        </p:blipFill>
        <p:spPr>
          <a:xfrm>
            <a:off x="899592" y="1700808"/>
            <a:ext cx="7344816" cy="4496734"/>
          </a:xfrm>
          <a:prstGeom prst="rect">
            <a:avLst/>
          </a:prstGeom>
        </p:spPr>
      </p:pic>
    </p:spTree>
    <p:extLst>
      <p:ext uri="{BB962C8B-B14F-4D97-AF65-F5344CB8AC3E}">
        <p14:creationId xmlns:p14="http://schemas.microsoft.com/office/powerpoint/2010/main" val="1777562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Export</a:t>
            </a:r>
          </a:p>
        </p:txBody>
      </p:sp>
      <p:sp>
        <p:nvSpPr>
          <p:cNvPr id="3" name="Inhaltsplatzhalter 2"/>
          <p:cNvSpPr>
            <a:spLocks noGrp="1"/>
          </p:cNvSpPr>
          <p:nvPr>
            <p:ph idx="1"/>
          </p:nvPr>
        </p:nvSpPr>
        <p:spPr/>
        <p:txBody>
          <a:bodyPr/>
          <a:lstStyle/>
          <a:p>
            <a:r>
              <a:rPr lang="de-DE"/>
              <a:t>not all exporters work for all ANNIS corpora </a:t>
            </a:r>
            <a:r>
              <a:rPr lang="de-DE">
                <a:sym typeface="Wingdings" pitchFamily="2" charset="2"/>
              </a:rPr>
              <a:t></a:t>
            </a:r>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78</a:t>
            </a:fld>
            <a:endParaRPr lang="de-DE"/>
          </a:p>
        </p:txBody>
      </p:sp>
      <p:pic>
        <p:nvPicPr>
          <p:cNvPr id="5" name="Bild 4"/>
          <p:cNvPicPr>
            <a:picLocks noChangeAspect="1"/>
          </p:cNvPicPr>
          <p:nvPr/>
        </p:nvPicPr>
        <p:blipFill>
          <a:blip r:embed="rId2"/>
          <a:stretch>
            <a:fillRect/>
          </a:stretch>
        </p:blipFill>
        <p:spPr>
          <a:xfrm>
            <a:off x="0" y="2780928"/>
            <a:ext cx="9144000" cy="4608171"/>
          </a:xfrm>
          <a:prstGeom prst="rect">
            <a:avLst/>
          </a:prstGeom>
        </p:spPr>
      </p:pic>
      <p:cxnSp>
        <p:nvCxnSpPr>
          <p:cNvPr id="7" name="Gerade Verbindung mit Pfeil 6"/>
          <p:cNvCxnSpPr/>
          <p:nvPr/>
        </p:nvCxnSpPr>
        <p:spPr>
          <a:xfrm flipH="1">
            <a:off x="4139952" y="2996952"/>
            <a:ext cx="1440160" cy="36004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81491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Using conditional formatting in Excel</a:t>
            </a:r>
          </a:p>
        </p:txBody>
      </p:sp>
      <p:sp>
        <p:nvSpPr>
          <p:cNvPr id="4" name="Foliennummernplatzhalter 3"/>
          <p:cNvSpPr>
            <a:spLocks noGrp="1"/>
          </p:cNvSpPr>
          <p:nvPr>
            <p:ph type="sldNum" sz="quarter" idx="12"/>
          </p:nvPr>
        </p:nvSpPr>
        <p:spPr/>
        <p:txBody>
          <a:bodyPr/>
          <a:lstStyle/>
          <a:p>
            <a:fld id="{6C6AE60A-B69C-4790-82F7-3882EDF23186}" type="slidenum">
              <a:rPr lang="de-DE" smtClean="0"/>
              <a:t>79</a:t>
            </a:fld>
            <a:endParaRPr lang="de-DE"/>
          </a:p>
        </p:txBody>
      </p:sp>
      <p:pic>
        <p:nvPicPr>
          <p:cNvPr id="6" name="Bild 5"/>
          <p:cNvPicPr>
            <a:picLocks noChangeAspect="1"/>
          </p:cNvPicPr>
          <p:nvPr/>
        </p:nvPicPr>
        <p:blipFill>
          <a:blip r:embed="rId2"/>
          <a:stretch>
            <a:fillRect/>
          </a:stretch>
        </p:blipFill>
        <p:spPr>
          <a:xfrm>
            <a:off x="-180528" y="1628800"/>
            <a:ext cx="9144000" cy="5854791"/>
          </a:xfrm>
          <a:prstGeom prst="rect">
            <a:avLst/>
          </a:prstGeom>
        </p:spPr>
      </p:pic>
    </p:spTree>
    <p:extLst>
      <p:ext uri="{BB962C8B-B14F-4D97-AF65-F5344CB8AC3E}">
        <p14:creationId xmlns:p14="http://schemas.microsoft.com/office/powerpoint/2010/main" val="1167602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ANNIS</a:t>
            </a:r>
          </a:p>
        </p:txBody>
      </p:sp>
      <p:sp>
        <p:nvSpPr>
          <p:cNvPr id="3" name="Inhaltsplatzhalter 2"/>
          <p:cNvSpPr>
            <a:spLocks noGrp="1"/>
          </p:cNvSpPr>
          <p:nvPr>
            <p:ph idx="1"/>
          </p:nvPr>
        </p:nvSpPr>
        <p:spPr/>
        <p:txBody>
          <a:bodyPr/>
          <a:lstStyle/>
          <a:p>
            <a:pPr marL="0" indent="0">
              <a:buNone/>
            </a:pPr>
            <a:r>
              <a:rPr lang="en-US"/>
              <a:t>Examples for synchronic corpora in ANNIS:</a:t>
            </a:r>
          </a:p>
          <a:p>
            <a:r>
              <a:rPr lang="en-US"/>
              <a:t>Potsdamer Kommentarkorpus (Zetungskommentare)</a:t>
            </a:r>
          </a:p>
          <a:p>
            <a:r>
              <a:rPr lang="en-US"/>
              <a:t>KiezDeutschKorpus</a:t>
            </a:r>
          </a:p>
          <a:p>
            <a:r>
              <a:rPr lang="en-US"/>
              <a:t>Corpus d’Études pour le Français Contemporain (CEFC)</a:t>
            </a:r>
          </a:p>
          <a:p>
            <a:r>
              <a:rPr lang="en-US"/>
              <a:t>Georgetown University Multilayer Corpus (GUM)</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8</a:t>
            </a:fld>
            <a:endParaRPr lang="de-DE"/>
          </a:p>
        </p:txBody>
      </p:sp>
    </p:spTree>
    <p:extLst>
      <p:ext uri="{BB962C8B-B14F-4D97-AF65-F5344CB8AC3E}">
        <p14:creationId xmlns:p14="http://schemas.microsoft.com/office/powerpoint/2010/main" val="63624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Treebanks</a:t>
            </a:r>
          </a:p>
        </p:txBody>
      </p:sp>
      <p:sp>
        <p:nvSpPr>
          <p:cNvPr id="3" name="Inhaltsplatzhalter 2"/>
          <p:cNvSpPr>
            <a:spLocks noGrp="1"/>
          </p:cNvSpPr>
          <p:nvPr>
            <p:ph idx="1"/>
          </p:nvPr>
        </p:nvSpPr>
        <p:spPr/>
        <p:txBody>
          <a:bodyPr/>
          <a:lstStyle/>
          <a:p>
            <a:r>
              <a:rPr lang="en-US"/>
              <a:t>syntactically parsed corpora</a:t>
            </a:r>
          </a:p>
          <a:p>
            <a:r>
              <a:rPr lang="en-US"/>
              <a:t>syntax represented via syntactic trees</a:t>
            </a:r>
          </a:p>
          <a:p>
            <a:r>
              <a:rPr lang="en-US"/>
              <a:t>a syntactic tree consists of </a:t>
            </a:r>
            <a:r>
              <a:rPr lang="en-US" b="1"/>
              <a:t>edges </a:t>
            </a:r>
            <a:r>
              <a:rPr lang="en-US"/>
              <a:t>and </a:t>
            </a:r>
            <a:r>
              <a:rPr lang="en-US" b="1"/>
              <a:t>nodes</a:t>
            </a:r>
          </a:p>
          <a:p>
            <a:r>
              <a:rPr lang="en-US"/>
              <a:t>widespread tagset for German: Tagset of the TIGER treebank (Albert et al. 2004)</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80</a:t>
            </a:fld>
            <a:endParaRPr lang="de-DE"/>
          </a:p>
        </p:txBody>
      </p:sp>
    </p:spTree>
    <p:extLst>
      <p:ext uri="{BB962C8B-B14F-4D97-AF65-F5344CB8AC3E}">
        <p14:creationId xmlns:p14="http://schemas.microsoft.com/office/powerpoint/2010/main" val="1231802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CA55-61E6-4844-BB2E-735BA3E91A7E}"/>
              </a:ext>
            </a:extLst>
          </p:cNvPr>
          <p:cNvSpPr>
            <a:spLocks noGrp="1"/>
          </p:cNvSpPr>
          <p:nvPr>
            <p:ph type="title"/>
          </p:nvPr>
        </p:nvSpPr>
        <p:spPr/>
        <p:txBody>
          <a:bodyPr/>
          <a:lstStyle/>
          <a:p>
            <a:r>
              <a:rPr lang="en-US"/>
              <a:t>Constituent vs. dependency structure</a:t>
            </a:r>
          </a:p>
        </p:txBody>
      </p:sp>
      <p:sp>
        <p:nvSpPr>
          <p:cNvPr id="3" name="Content Placeholder 2">
            <a:extLst>
              <a:ext uri="{FF2B5EF4-FFF2-40B4-BE49-F238E27FC236}">
                <a16:creationId xmlns:a16="http://schemas.microsoft.com/office/drawing/2014/main" id="{B665DF41-E67B-4542-A197-A12248BBFFC9}"/>
              </a:ext>
            </a:extLst>
          </p:cNvPr>
          <p:cNvSpPr>
            <a:spLocks noGrp="1"/>
          </p:cNvSpPr>
          <p:nvPr>
            <p:ph idx="1"/>
          </p:nvPr>
        </p:nvSpPr>
        <p:spPr/>
        <p:txBody>
          <a:bodyPr/>
          <a:lstStyle/>
          <a:p>
            <a:r>
              <a:rPr lang="en-US"/>
              <a:t>two key syntactic formalisms</a:t>
            </a:r>
          </a:p>
          <a:p>
            <a:r>
              <a:rPr lang="en-US"/>
              <a:t>Constituent structures: Words are grouped into </a:t>
            </a:r>
            <a:r>
              <a:rPr lang="en-US" b="1"/>
              <a:t>phrases</a:t>
            </a:r>
            <a:r>
              <a:rPr lang="en-US"/>
              <a:t>, with one word functioning as </a:t>
            </a:r>
            <a:r>
              <a:rPr lang="en-US" b="1"/>
              <a:t>head </a:t>
            </a:r>
            <a:r>
              <a:rPr lang="en-US"/>
              <a:t>in each phrase.</a:t>
            </a:r>
          </a:p>
          <a:p>
            <a:pPr marL="0" indent="0">
              <a:buNone/>
            </a:pPr>
            <a:endParaRPr lang="en-US"/>
          </a:p>
          <a:p>
            <a:pPr marL="0" indent="0">
              <a:buNone/>
            </a:pPr>
            <a:r>
              <a:rPr lang="en-US"/>
              <a:t>Example:</a:t>
            </a:r>
          </a:p>
          <a:p>
            <a:pPr marL="0" indent="0">
              <a:buNone/>
            </a:pPr>
            <a:r>
              <a:rPr lang="en-US"/>
              <a:t>Eine Stute ist ein weibliches Pferd.</a:t>
            </a:r>
          </a:p>
        </p:txBody>
      </p:sp>
      <p:sp>
        <p:nvSpPr>
          <p:cNvPr id="4" name="Slide Number Placeholder 3">
            <a:extLst>
              <a:ext uri="{FF2B5EF4-FFF2-40B4-BE49-F238E27FC236}">
                <a16:creationId xmlns:a16="http://schemas.microsoft.com/office/drawing/2014/main" id="{9AD068BB-E17B-A140-A05D-E21DC32AA910}"/>
              </a:ext>
            </a:extLst>
          </p:cNvPr>
          <p:cNvSpPr>
            <a:spLocks noGrp="1"/>
          </p:cNvSpPr>
          <p:nvPr>
            <p:ph type="sldNum" sz="quarter" idx="12"/>
          </p:nvPr>
        </p:nvSpPr>
        <p:spPr/>
        <p:txBody>
          <a:bodyPr/>
          <a:lstStyle/>
          <a:p>
            <a:fld id="{6C6AE60A-B69C-4790-82F7-3882EDF23186}" type="slidenum">
              <a:rPr lang="de-DE" smtClean="0"/>
              <a:t>81</a:t>
            </a:fld>
            <a:endParaRPr lang="de-DE"/>
          </a:p>
        </p:txBody>
      </p:sp>
      <p:sp>
        <p:nvSpPr>
          <p:cNvPr id="5" name="TextBox 4">
            <a:extLst>
              <a:ext uri="{FF2B5EF4-FFF2-40B4-BE49-F238E27FC236}">
                <a16:creationId xmlns:a16="http://schemas.microsoft.com/office/drawing/2014/main" id="{62B9FAB9-AE7E-7D4C-9DE0-23C4DAF2939E}"/>
              </a:ext>
            </a:extLst>
          </p:cNvPr>
          <p:cNvSpPr txBox="1"/>
          <p:nvPr/>
        </p:nvSpPr>
        <p:spPr>
          <a:xfrm>
            <a:off x="701653" y="5051723"/>
            <a:ext cx="1512168" cy="369332"/>
          </a:xfrm>
          <a:prstGeom prst="rect">
            <a:avLst/>
          </a:prstGeom>
          <a:noFill/>
        </p:spPr>
        <p:txBody>
          <a:bodyPr wrap="square" rtlCol="0">
            <a:spAutoFit/>
          </a:bodyPr>
          <a:lstStyle/>
          <a:p>
            <a:pPr algn="ctr"/>
            <a:r>
              <a:rPr lang="en-US"/>
              <a:t>Eine</a:t>
            </a:r>
          </a:p>
        </p:txBody>
      </p:sp>
      <p:sp>
        <p:nvSpPr>
          <p:cNvPr id="6" name="TextBox 5">
            <a:extLst>
              <a:ext uri="{FF2B5EF4-FFF2-40B4-BE49-F238E27FC236}">
                <a16:creationId xmlns:a16="http://schemas.microsoft.com/office/drawing/2014/main" id="{E3986188-3704-CC4D-9FCE-E18EB4E92B83}"/>
              </a:ext>
            </a:extLst>
          </p:cNvPr>
          <p:cNvSpPr txBox="1"/>
          <p:nvPr/>
        </p:nvSpPr>
        <p:spPr>
          <a:xfrm>
            <a:off x="1922172" y="5051723"/>
            <a:ext cx="1512168" cy="369332"/>
          </a:xfrm>
          <a:prstGeom prst="rect">
            <a:avLst/>
          </a:prstGeom>
          <a:noFill/>
        </p:spPr>
        <p:txBody>
          <a:bodyPr wrap="square" rtlCol="0">
            <a:spAutoFit/>
          </a:bodyPr>
          <a:lstStyle/>
          <a:p>
            <a:pPr algn="ctr"/>
            <a:r>
              <a:rPr lang="en-US"/>
              <a:t>Stute</a:t>
            </a:r>
          </a:p>
        </p:txBody>
      </p:sp>
      <p:sp>
        <p:nvSpPr>
          <p:cNvPr id="7" name="TextBox 6">
            <a:extLst>
              <a:ext uri="{FF2B5EF4-FFF2-40B4-BE49-F238E27FC236}">
                <a16:creationId xmlns:a16="http://schemas.microsoft.com/office/drawing/2014/main" id="{9989899B-32D9-2E4D-834A-8B23338EF78E}"/>
              </a:ext>
            </a:extLst>
          </p:cNvPr>
          <p:cNvSpPr txBox="1"/>
          <p:nvPr/>
        </p:nvSpPr>
        <p:spPr>
          <a:xfrm>
            <a:off x="2915816" y="5049618"/>
            <a:ext cx="1512168" cy="369332"/>
          </a:xfrm>
          <a:prstGeom prst="rect">
            <a:avLst/>
          </a:prstGeom>
          <a:noFill/>
        </p:spPr>
        <p:txBody>
          <a:bodyPr wrap="square" rtlCol="0">
            <a:spAutoFit/>
          </a:bodyPr>
          <a:lstStyle/>
          <a:p>
            <a:pPr algn="ctr"/>
            <a:r>
              <a:rPr lang="en-US"/>
              <a:t>ist</a:t>
            </a:r>
          </a:p>
        </p:txBody>
      </p:sp>
      <p:sp>
        <p:nvSpPr>
          <p:cNvPr id="8" name="TextBox 7">
            <a:extLst>
              <a:ext uri="{FF2B5EF4-FFF2-40B4-BE49-F238E27FC236}">
                <a16:creationId xmlns:a16="http://schemas.microsoft.com/office/drawing/2014/main" id="{2AD0D291-4EB6-E34F-BE78-8B17AA4CEB37}"/>
              </a:ext>
            </a:extLst>
          </p:cNvPr>
          <p:cNvSpPr txBox="1"/>
          <p:nvPr/>
        </p:nvSpPr>
        <p:spPr>
          <a:xfrm>
            <a:off x="3859154" y="6372036"/>
            <a:ext cx="1512168" cy="369332"/>
          </a:xfrm>
          <a:prstGeom prst="rect">
            <a:avLst/>
          </a:prstGeom>
          <a:noFill/>
        </p:spPr>
        <p:txBody>
          <a:bodyPr wrap="square" rtlCol="0">
            <a:spAutoFit/>
          </a:bodyPr>
          <a:lstStyle/>
          <a:p>
            <a:pPr algn="ctr"/>
            <a:r>
              <a:rPr lang="en-US"/>
              <a:t>ein</a:t>
            </a:r>
          </a:p>
        </p:txBody>
      </p:sp>
      <p:sp>
        <p:nvSpPr>
          <p:cNvPr id="9" name="TextBox 8">
            <a:extLst>
              <a:ext uri="{FF2B5EF4-FFF2-40B4-BE49-F238E27FC236}">
                <a16:creationId xmlns:a16="http://schemas.microsoft.com/office/drawing/2014/main" id="{57478DEE-3B75-BF4F-98F1-FE3A15F3E06E}"/>
              </a:ext>
            </a:extLst>
          </p:cNvPr>
          <p:cNvSpPr txBox="1"/>
          <p:nvPr/>
        </p:nvSpPr>
        <p:spPr>
          <a:xfrm>
            <a:off x="5079673" y="6372036"/>
            <a:ext cx="1512168" cy="369332"/>
          </a:xfrm>
          <a:prstGeom prst="rect">
            <a:avLst/>
          </a:prstGeom>
          <a:noFill/>
        </p:spPr>
        <p:txBody>
          <a:bodyPr wrap="square" rtlCol="0">
            <a:spAutoFit/>
          </a:bodyPr>
          <a:lstStyle/>
          <a:p>
            <a:pPr algn="ctr"/>
            <a:r>
              <a:rPr lang="en-US"/>
              <a:t>weibliches</a:t>
            </a:r>
          </a:p>
        </p:txBody>
      </p:sp>
      <p:sp>
        <p:nvSpPr>
          <p:cNvPr id="10" name="TextBox 9">
            <a:extLst>
              <a:ext uri="{FF2B5EF4-FFF2-40B4-BE49-F238E27FC236}">
                <a16:creationId xmlns:a16="http://schemas.microsoft.com/office/drawing/2014/main" id="{688E4203-543E-0145-A549-61F246AF6708}"/>
              </a:ext>
            </a:extLst>
          </p:cNvPr>
          <p:cNvSpPr txBox="1"/>
          <p:nvPr/>
        </p:nvSpPr>
        <p:spPr>
          <a:xfrm>
            <a:off x="6300192" y="6372036"/>
            <a:ext cx="1512168" cy="369332"/>
          </a:xfrm>
          <a:prstGeom prst="rect">
            <a:avLst/>
          </a:prstGeom>
          <a:noFill/>
        </p:spPr>
        <p:txBody>
          <a:bodyPr wrap="square" rtlCol="0">
            <a:spAutoFit/>
          </a:bodyPr>
          <a:lstStyle/>
          <a:p>
            <a:pPr algn="ctr"/>
            <a:r>
              <a:rPr lang="en-US"/>
              <a:t>Pferd</a:t>
            </a:r>
          </a:p>
        </p:txBody>
      </p:sp>
      <p:sp>
        <p:nvSpPr>
          <p:cNvPr id="11" name="Rectangle 10">
            <a:extLst>
              <a:ext uri="{FF2B5EF4-FFF2-40B4-BE49-F238E27FC236}">
                <a16:creationId xmlns:a16="http://schemas.microsoft.com/office/drawing/2014/main" id="{E50C216F-9A74-044B-BEB8-57243A7831CE}"/>
              </a:ext>
            </a:extLst>
          </p:cNvPr>
          <p:cNvSpPr/>
          <p:nvPr/>
        </p:nvSpPr>
        <p:spPr>
          <a:xfrm>
            <a:off x="1587285" y="4221088"/>
            <a:ext cx="72008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NP</a:t>
            </a:r>
          </a:p>
        </p:txBody>
      </p:sp>
      <p:cxnSp>
        <p:nvCxnSpPr>
          <p:cNvPr id="13" name="Straight Connector 12">
            <a:extLst>
              <a:ext uri="{FF2B5EF4-FFF2-40B4-BE49-F238E27FC236}">
                <a16:creationId xmlns:a16="http://schemas.microsoft.com/office/drawing/2014/main" id="{D949552C-D426-434B-8388-F9EF56042D0F}"/>
              </a:ext>
            </a:extLst>
          </p:cNvPr>
          <p:cNvCxnSpPr>
            <a:cxnSpLocks/>
          </p:cNvCxnSpPr>
          <p:nvPr/>
        </p:nvCxnSpPr>
        <p:spPr>
          <a:xfrm flipH="1">
            <a:off x="1475656" y="4744418"/>
            <a:ext cx="464435" cy="307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C0EA56-BF72-DD46-B9D3-4A3354B83934}"/>
              </a:ext>
            </a:extLst>
          </p:cNvPr>
          <p:cNvCxnSpPr>
            <a:cxnSpLocks/>
          </p:cNvCxnSpPr>
          <p:nvPr/>
        </p:nvCxnSpPr>
        <p:spPr>
          <a:xfrm>
            <a:off x="1947325" y="4744417"/>
            <a:ext cx="464435" cy="307305"/>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0094FA3-86ED-064C-9ACA-D511A28CC2A7}"/>
              </a:ext>
            </a:extLst>
          </p:cNvPr>
          <p:cNvSpPr/>
          <p:nvPr/>
        </p:nvSpPr>
        <p:spPr>
          <a:xfrm>
            <a:off x="5475717" y="4859868"/>
            <a:ext cx="72008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NP</a:t>
            </a:r>
          </a:p>
        </p:txBody>
      </p:sp>
      <p:sp>
        <p:nvSpPr>
          <p:cNvPr id="16" name="Rectangle 15">
            <a:extLst>
              <a:ext uri="{FF2B5EF4-FFF2-40B4-BE49-F238E27FC236}">
                <a16:creationId xmlns:a16="http://schemas.microsoft.com/office/drawing/2014/main" id="{BD438FDF-3FA0-1344-B4D2-CD28FDCFB646}"/>
              </a:ext>
            </a:extLst>
          </p:cNvPr>
          <p:cNvSpPr/>
          <p:nvPr/>
        </p:nvSpPr>
        <p:spPr>
          <a:xfrm>
            <a:off x="5475717" y="5651956"/>
            <a:ext cx="720080" cy="432048"/>
          </a:xfrm>
          <a:prstGeom prst="rect">
            <a:avLst/>
          </a:prstGeom>
          <a:solidFill>
            <a:srgbClr val="BDB547"/>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ADJP</a:t>
            </a:r>
          </a:p>
        </p:txBody>
      </p:sp>
      <p:cxnSp>
        <p:nvCxnSpPr>
          <p:cNvPr id="18" name="Straight Connector 17">
            <a:extLst>
              <a:ext uri="{FF2B5EF4-FFF2-40B4-BE49-F238E27FC236}">
                <a16:creationId xmlns:a16="http://schemas.microsoft.com/office/drawing/2014/main" id="{FAF734F9-5C61-4D47-8930-B1C69B2DA1C1}"/>
              </a:ext>
            </a:extLst>
          </p:cNvPr>
          <p:cNvCxnSpPr>
            <a:stCxn id="15" idx="2"/>
            <a:endCxn id="16" idx="0"/>
          </p:cNvCxnSpPr>
          <p:nvPr/>
        </p:nvCxnSpPr>
        <p:spPr>
          <a:xfrm>
            <a:off x="5835757" y="529191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E00C3B-FFF9-C34D-9891-51231ED2C899}"/>
              </a:ext>
            </a:extLst>
          </p:cNvPr>
          <p:cNvCxnSpPr/>
          <p:nvPr/>
        </p:nvCxnSpPr>
        <p:spPr>
          <a:xfrm>
            <a:off x="5835757" y="6064730"/>
            <a:ext cx="0" cy="31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992B30-E732-CE48-96C9-DFD523FA2D10}"/>
              </a:ext>
            </a:extLst>
          </p:cNvPr>
          <p:cNvCxnSpPr>
            <a:cxnSpLocks/>
          </p:cNvCxnSpPr>
          <p:nvPr/>
        </p:nvCxnSpPr>
        <p:spPr>
          <a:xfrm>
            <a:off x="5835757" y="5280199"/>
            <a:ext cx="1220519" cy="990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BE4C34-737E-8248-988F-DF211CAD540F}"/>
              </a:ext>
            </a:extLst>
          </p:cNvPr>
          <p:cNvCxnSpPr>
            <a:cxnSpLocks/>
            <a:endCxn id="8" idx="0"/>
          </p:cNvCxnSpPr>
          <p:nvPr/>
        </p:nvCxnSpPr>
        <p:spPr>
          <a:xfrm flipH="1">
            <a:off x="4615238" y="5291917"/>
            <a:ext cx="1183676" cy="1080119"/>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700A590-9153-7E47-A63C-B62C4D09D02A}"/>
              </a:ext>
            </a:extLst>
          </p:cNvPr>
          <p:cNvSpPr/>
          <p:nvPr/>
        </p:nvSpPr>
        <p:spPr>
          <a:xfrm>
            <a:off x="3743908" y="4222834"/>
            <a:ext cx="720080" cy="432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VP</a:t>
            </a:r>
          </a:p>
        </p:txBody>
      </p:sp>
      <p:cxnSp>
        <p:nvCxnSpPr>
          <p:cNvPr id="25" name="Straight Connector 24">
            <a:extLst>
              <a:ext uri="{FF2B5EF4-FFF2-40B4-BE49-F238E27FC236}">
                <a16:creationId xmlns:a16="http://schemas.microsoft.com/office/drawing/2014/main" id="{1FAF323F-46EE-CC4A-8818-3DB5D21F90AC}"/>
              </a:ext>
            </a:extLst>
          </p:cNvPr>
          <p:cNvCxnSpPr>
            <a:cxnSpLocks/>
            <a:endCxn id="7" idx="0"/>
          </p:cNvCxnSpPr>
          <p:nvPr/>
        </p:nvCxnSpPr>
        <p:spPr>
          <a:xfrm flipH="1">
            <a:off x="3671900" y="4653136"/>
            <a:ext cx="427356" cy="396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1864D3-E986-0E4A-9720-D59B8D75C61C}"/>
              </a:ext>
            </a:extLst>
          </p:cNvPr>
          <p:cNvCxnSpPr>
            <a:cxnSpLocks/>
            <a:stCxn id="24" idx="2"/>
          </p:cNvCxnSpPr>
          <p:nvPr/>
        </p:nvCxnSpPr>
        <p:spPr>
          <a:xfrm>
            <a:off x="4103948" y="4654882"/>
            <a:ext cx="1371769" cy="42101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D0967B5-9BA8-3449-B348-03943DF1CF6E}"/>
              </a:ext>
            </a:extLst>
          </p:cNvPr>
          <p:cNvSpPr/>
          <p:nvPr/>
        </p:nvSpPr>
        <p:spPr>
          <a:xfrm>
            <a:off x="2619283" y="3789040"/>
            <a:ext cx="720080" cy="4320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cxnSp>
        <p:nvCxnSpPr>
          <p:cNvPr id="31" name="Straight Connector 30">
            <a:extLst>
              <a:ext uri="{FF2B5EF4-FFF2-40B4-BE49-F238E27FC236}">
                <a16:creationId xmlns:a16="http://schemas.microsoft.com/office/drawing/2014/main" id="{C166E45F-3AD9-2640-B4C6-4716C7E4551F}"/>
              </a:ext>
            </a:extLst>
          </p:cNvPr>
          <p:cNvCxnSpPr>
            <a:cxnSpLocks/>
            <a:stCxn id="30" idx="2"/>
            <a:endCxn id="11" idx="3"/>
          </p:cNvCxnSpPr>
          <p:nvPr/>
        </p:nvCxnSpPr>
        <p:spPr>
          <a:xfrm flipH="1">
            <a:off x="2307365" y="4221088"/>
            <a:ext cx="671958"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01F9E4C-3678-CF44-8E04-42F64EBD1363}"/>
              </a:ext>
            </a:extLst>
          </p:cNvPr>
          <p:cNvCxnSpPr>
            <a:cxnSpLocks/>
            <a:endCxn id="24" idx="1"/>
          </p:cNvCxnSpPr>
          <p:nvPr/>
        </p:nvCxnSpPr>
        <p:spPr>
          <a:xfrm>
            <a:off x="3025636" y="4216365"/>
            <a:ext cx="718272" cy="222493"/>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86EA86C-FCA8-4444-8B58-54BFF91EEFE2}"/>
              </a:ext>
            </a:extLst>
          </p:cNvPr>
          <p:cNvSpPr txBox="1"/>
          <p:nvPr/>
        </p:nvSpPr>
        <p:spPr>
          <a:xfrm>
            <a:off x="7197789" y="4005064"/>
            <a:ext cx="1512168" cy="369332"/>
          </a:xfrm>
          <a:prstGeom prst="rect">
            <a:avLst/>
          </a:prstGeom>
          <a:noFill/>
        </p:spPr>
        <p:txBody>
          <a:bodyPr wrap="square" rtlCol="0">
            <a:spAutoFit/>
          </a:bodyPr>
          <a:lstStyle/>
          <a:p>
            <a:pPr algn="ctr"/>
            <a:r>
              <a:rPr lang="en-US"/>
              <a:t>.</a:t>
            </a:r>
          </a:p>
        </p:txBody>
      </p:sp>
      <p:cxnSp>
        <p:nvCxnSpPr>
          <p:cNvPr id="37" name="Straight Connector 36">
            <a:extLst>
              <a:ext uri="{FF2B5EF4-FFF2-40B4-BE49-F238E27FC236}">
                <a16:creationId xmlns:a16="http://schemas.microsoft.com/office/drawing/2014/main" id="{C341D1D3-BDAD-054C-ADC1-4A1BEF081CAC}"/>
              </a:ext>
            </a:extLst>
          </p:cNvPr>
          <p:cNvCxnSpPr>
            <a:cxnSpLocks/>
          </p:cNvCxnSpPr>
          <p:nvPr/>
        </p:nvCxnSpPr>
        <p:spPr>
          <a:xfrm>
            <a:off x="3350698" y="3981676"/>
            <a:ext cx="4461662" cy="252908"/>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061DF6-221D-8241-9E15-93708FB38DDE}"/>
              </a:ext>
            </a:extLst>
          </p:cNvPr>
          <p:cNvSpPr txBox="1"/>
          <p:nvPr/>
        </p:nvSpPr>
        <p:spPr>
          <a:xfrm>
            <a:off x="179512" y="6356350"/>
            <a:ext cx="4104456" cy="369332"/>
          </a:xfrm>
          <a:prstGeom prst="rect">
            <a:avLst/>
          </a:prstGeom>
          <a:noFill/>
        </p:spPr>
        <p:txBody>
          <a:bodyPr wrap="square" rtlCol="0">
            <a:spAutoFit/>
          </a:bodyPr>
          <a:lstStyle/>
          <a:p>
            <a:r>
              <a:rPr lang="en-US"/>
              <a:t>(based on Kübler &amp; Zinsmeister 2015: 57)</a:t>
            </a:r>
          </a:p>
        </p:txBody>
      </p:sp>
    </p:spTree>
    <p:extLst>
      <p:ext uri="{BB962C8B-B14F-4D97-AF65-F5344CB8AC3E}">
        <p14:creationId xmlns:p14="http://schemas.microsoft.com/office/powerpoint/2010/main" val="310227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3">
                                            <p:txEl>
                                              <p:pRg st="3" end="3"/>
                                            </p:txEl>
                                          </p:spTgt>
                                        </p:tgtEl>
                                      </p:cBhvr>
                                    </p:animEffect>
                                    <p:set>
                                      <p:cBhvr>
                                        <p:cTn id="23" dur="1" fill="hold">
                                          <p:stCondLst>
                                            <p:cond delay="499"/>
                                          </p:stCondLst>
                                        </p:cTn>
                                        <p:tgtEl>
                                          <p:spTgt spid="3">
                                            <p:txEl>
                                              <p:pRg st="3" end="3"/>
                                            </p:txEl>
                                          </p:spTgt>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animBg="1"/>
      <p:bldP spid="15" grpId="0" animBg="1"/>
      <p:bldP spid="16" grpId="0" animBg="1"/>
      <p:bldP spid="24" grpId="0" animBg="1"/>
      <p:bldP spid="30" grpId="0" animBg="1"/>
      <p:bldP spid="3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A592-E6DF-224F-A715-51A1142BA25D}"/>
              </a:ext>
            </a:extLst>
          </p:cNvPr>
          <p:cNvSpPr>
            <a:spLocks noGrp="1"/>
          </p:cNvSpPr>
          <p:nvPr>
            <p:ph type="title"/>
          </p:nvPr>
        </p:nvSpPr>
        <p:spPr/>
        <p:txBody>
          <a:bodyPr/>
          <a:lstStyle/>
          <a:p>
            <a:r>
              <a:rPr lang="en-US"/>
              <a:t>Constituent vs. dependency structure</a:t>
            </a:r>
          </a:p>
        </p:txBody>
      </p:sp>
      <p:sp>
        <p:nvSpPr>
          <p:cNvPr id="3" name="Content Placeholder 2">
            <a:extLst>
              <a:ext uri="{FF2B5EF4-FFF2-40B4-BE49-F238E27FC236}">
                <a16:creationId xmlns:a16="http://schemas.microsoft.com/office/drawing/2014/main" id="{1911838B-2BA3-D343-88BA-3C33D2F3C24E}"/>
              </a:ext>
            </a:extLst>
          </p:cNvPr>
          <p:cNvSpPr>
            <a:spLocks noGrp="1"/>
          </p:cNvSpPr>
          <p:nvPr>
            <p:ph idx="1"/>
          </p:nvPr>
        </p:nvSpPr>
        <p:spPr/>
        <p:txBody>
          <a:bodyPr/>
          <a:lstStyle/>
          <a:p>
            <a:r>
              <a:rPr lang="en-US"/>
              <a:t>Dependency structure: Relationships between word pairs (</a:t>
            </a:r>
            <a:r>
              <a:rPr lang="en-US" b="1"/>
              <a:t>head</a:t>
            </a:r>
            <a:r>
              <a:rPr lang="en-US"/>
              <a:t> and </a:t>
            </a:r>
            <a:r>
              <a:rPr lang="en-US" b="1"/>
              <a:t>dependent</a:t>
            </a:r>
            <a:r>
              <a:rPr lang="en-US"/>
              <a:t>)</a:t>
            </a:r>
          </a:p>
        </p:txBody>
      </p:sp>
      <p:sp>
        <p:nvSpPr>
          <p:cNvPr id="4" name="Slide Number Placeholder 3">
            <a:extLst>
              <a:ext uri="{FF2B5EF4-FFF2-40B4-BE49-F238E27FC236}">
                <a16:creationId xmlns:a16="http://schemas.microsoft.com/office/drawing/2014/main" id="{4D62CD81-E1BC-124C-8DF2-538E581836BD}"/>
              </a:ext>
            </a:extLst>
          </p:cNvPr>
          <p:cNvSpPr>
            <a:spLocks noGrp="1"/>
          </p:cNvSpPr>
          <p:nvPr>
            <p:ph type="sldNum" sz="quarter" idx="12"/>
          </p:nvPr>
        </p:nvSpPr>
        <p:spPr/>
        <p:txBody>
          <a:bodyPr/>
          <a:lstStyle/>
          <a:p>
            <a:fld id="{6C6AE60A-B69C-4790-82F7-3882EDF23186}" type="slidenum">
              <a:rPr lang="de-DE" smtClean="0"/>
              <a:t>82</a:t>
            </a:fld>
            <a:endParaRPr lang="de-DE"/>
          </a:p>
        </p:txBody>
      </p:sp>
      <p:sp>
        <p:nvSpPr>
          <p:cNvPr id="5" name="TextBox 4">
            <a:extLst>
              <a:ext uri="{FF2B5EF4-FFF2-40B4-BE49-F238E27FC236}">
                <a16:creationId xmlns:a16="http://schemas.microsoft.com/office/drawing/2014/main" id="{68531F1D-9DAD-7A44-AB18-A0E19905094C}"/>
              </a:ext>
            </a:extLst>
          </p:cNvPr>
          <p:cNvSpPr txBox="1"/>
          <p:nvPr/>
        </p:nvSpPr>
        <p:spPr>
          <a:xfrm>
            <a:off x="971600" y="5229200"/>
            <a:ext cx="6840760" cy="369332"/>
          </a:xfrm>
          <a:prstGeom prst="rect">
            <a:avLst/>
          </a:prstGeom>
          <a:noFill/>
        </p:spPr>
        <p:txBody>
          <a:bodyPr wrap="square" rtlCol="0">
            <a:spAutoFit/>
          </a:bodyPr>
          <a:lstStyle/>
          <a:p>
            <a:r>
              <a:rPr lang="en-US"/>
              <a:t>Eine	Stute	ist	ein	weibliches	Pferd	.</a:t>
            </a:r>
          </a:p>
        </p:txBody>
      </p:sp>
      <p:cxnSp>
        <p:nvCxnSpPr>
          <p:cNvPr id="7" name="Straight Connector 6">
            <a:extLst>
              <a:ext uri="{FF2B5EF4-FFF2-40B4-BE49-F238E27FC236}">
                <a16:creationId xmlns:a16="http://schemas.microsoft.com/office/drawing/2014/main" id="{9EA81784-EBED-E84C-8E31-18F2C745ECEF}"/>
              </a:ext>
            </a:extLst>
          </p:cNvPr>
          <p:cNvCxnSpPr/>
          <p:nvPr/>
        </p:nvCxnSpPr>
        <p:spPr>
          <a:xfrm flipV="1">
            <a:off x="2267744" y="4581128"/>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EC689D-5910-6540-BCFE-FB1655D9A597}"/>
              </a:ext>
            </a:extLst>
          </p:cNvPr>
          <p:cNvCxnSpPr>
            <a:cxnSpLocks/>
          </p:cNvCxnSpPr>
          <p:nvPr/>
        </p:nvCxnSpPr>
        <p:spPr>
          <a:xfrm flipH="1">
            <a:off x="1331640" y="4577204"/>
            <a:ext cx="936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933766-DD34-4541-9629-3C5948034EB9}"/>
              </a:ext>
            </a:extLst>
          </p:cNvPr>
          <p:cNvCxnSpPr/>
          <p:nvPr/>
        </p:nvCxnSpPr>
        <p:spPr>
          <a:xfrm flipV="1">
            <a:off x="1331640" y="4581128"/>
            <a:ext cx="0" cy="648072"/>
          </a:xfrm>
          <a:prstGeom prst="line">
            <a:avLst/>
          </a:prstGeom>
          <a:ln>
            <a:headEnd type="triangle" w="sm"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B0A246-7A1F-6040-ABAE-9BC442815144}"/>
              </a:ext>
            </a:extLst>
          </p:cNvPr>
          <p:cNvCxnSpPr/>
          <p:nvPr/>
        </p:nvCxnSpPr>
        <p:spPr>
          <a:xfrm flipV="1">
            <a:off x="2915816" y="4581128"/>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0216D1F-E6D6-154F-90F0-9169ACA37DB1}"/>
              </a:ext>
            </a:extLst>
          </p:cNvPr>
          <p:cNvCxnSpPr>
            <a:cxnSpLocks/>
          </p:cNvCxnSpPr>
          <p:nvPr/>
        </p:nvCxnSpPr>
        <p:spPr>
          <a:xfrm flipH="1">
            <a:off x="2299386" y="4577204"/>
            <a:ext cx="6164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78A011-AD30-174B-A16D-BCE796B97EF8}"/>
              </a:ext>
            </a:extLst>
          </p:cNvPr>
          <p:cNvCxnSpPr>
            <a:cxnSpLocks/>
          </p:cNvCxnSpPr>
          <p:nvPr/>
        </p:nvCxnSpPr>
        <p:spPr>
          <a:xfrm flipV="1">
            <a:off x="2299386" y="4581128"/>
            <a:ext cx="0" cy="648072"/>
          </a:xfrm>
          <a:prstGeom prst="line">
            <a:avLst/>
          </a:prstGeom>
          <a:ln>
            <a:headEnd type="triangle" w="sm"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0D83EC-F42B-6444-B9C6-09622DFF589F}"/>
              </a:ext>
            </a:extLst>
          </p:cNvPr>
          <p:cNvCxnSpPr/>
          <p:nvPr/>
        </p:nvCxnSpPr>
        <p:spPr>
          <a:xfrm flipV="1">
            <a:off x="6804248" y="4657060"/>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269AF8-042C-3E41-A53B-E9659AF3BEE7}"/>
              </a:ext>
            </a:extLst>
          </p:cNvPr>
          <p:cNvCxnSpPr>
            <a:cxnSpLocks/>
          </p:cNvCxnSpPr>
          <p:nvPr/>
        </p:nvCxnSpPr>
        <p:spPr>
          <a:xfrm flipH="1">
            <a:off x="5220072" y="4653136"/>
            <a:ext cx="15841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A226130-CE64-A442-BF78-6AEF8D079B37}"/>
              </a:ext>
            </a:extLst>
          </p:cNvPr>
          <p:cNvCxnSpPr/>
          <p:nvPr/>
        </p:nvCxnSpPr>
        <p:spPr>
          <a:xfrm flipV="1">
            <a:off x="5220072" y="4657060"/>
            <a:ext cx="0" cy="648072"/>
          </a:xfrm>
          <a:prstGeom prst="line">
            <a:avLst/>
          </a:prstGeom>
          <a:ln>
            <a:headEnd type="triangle" w="sm"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58C702-80F2-9248-A2B2-873DE39613F5}"/>
              </a:ext>
            </a:extLst>
          </p:cNvPr>
          <p:cNvCxnSpPr>
            <a:cxnSpLocks/>
          </p:cNvCxnSpPr>
          <p:nvPr/>
        </p:nvCxnSpPr>
        <p:spPr>
          <a:xfrm flipV="1">
            <a:off x="6876256" y="4293096"/>
            <a:ext cx="0" cy="1012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143D99-AA0E-7A40-9B66-8BB157DA5650}"/>
              </a:ext>
            </a:extLst>
          </p:cNvPr>
          <p:cNvCxnSpPr>
            <a:cxnSpLocks/>
          </p:cNvCxnSpPr>
          <p:nvPr/>
        </p:nvCxnSpPr>
        <p:spPr>
          <a:xfrm flipH="1">
            <a:off x="3923928" y="4293096"/>
            <a:ext cx="29523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627F541-6E66-9D45-9D1F-13B0C94E307D}"/>
              </a:ext>
            </a:extLst>
          </p:cNvPr>
          <p:cNvCxnSpPr>
            <a:cxnSpLocks/>
          </p:cNvCxnSpPr>
          <p:nvPr/>
        </p:nvCxnSpPr>
        <p:spPr>
          <a:xfrm flipV="1">
            <a:off x="3923928" y="4293096"/>
            <a:ext cx="0" cy="1012036"/>
          </a:xfrm>
          <a:prstGeom prst="line">
            <a:avLst/>
          </a:prstGeom>
          <a:ln>
            <a:headEnd type="triangle" w="sm"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EF9A1D6-0A45-2D47-B754-94BABDCC416B}"/>
              </a:ext>
            </a:extLst>
          </p:cNvPr>
          <p:cNvCxnSpPr>
            <a:cxnSpLocks/>
          </p:cNvCxnSpPr>
          <p:nvPr/>
        </p:nvCxnSpPr>
        <p:spPr>
          <a:xfrm flipV="1">
            <a:off x="3068216" y="3933056"/>
            <a:ext cx="0" cy="1296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35EAD0-5039-5047-9B1A-435D39767E37}"/>
              </a:ext>
            </a:extLst>
          </p:cNvPr>
          <p:cNvCxnSpPr>
            <a:cxnSpLocks/>
          </p:cNvCxnSpPr>
          <p:nvPr/>
        </p:nvCxnSpPr>
        <p:spPr>
          <a:xfrm flipH="1">
            <a:off x="3068216" y="3933056"/>
            <a:ext cx="3952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0217DC-B847-3448-B06B-B3A408C13934}"/>
              </a:ext>
            </a:extLst>
          </p:cNvPr>
          <p:cNvCxnSpPr>
            <a:cxnSpLocks/>
          </p:cNvCxnSpPr>
          <p:nvPr/>
        </p:nvCxnSpPr>
        <p:spPr>
          <a:xfrm flipV="1">
            <a:off x="7020272" y="3933056"/>
            <a:ext cx="0" cy="1372076"/>
          </a:xfrm>
          <a:prstGeom prst="line">
            <a:avLst/>
          </a:prstGeom>
          <a:ln>
            <a:headEnd type="triangle" w="sm"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B88823-96D1-754B-A9EC-9CB6127BE972}"/>
              </a:ext>
            </a:extLst>
          </p:cNvPr>
          <p:cNvCxnSpPr>
            <a:cxnSpLocks/>
          </p:cNvCxnSpPr>
          <p:nvPr/>
        </p:nvCxnSpPr>
        <p:spPr>
          <a:xfrm flipV="1">
            <a:off x="2915816" y="3501008"/>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2DAEBA-2A7D-F54F-A590-2A83ECFA557D}"/>
              </a:ext>
            </a:extLst>
          </p:cNvPr>
          <p:cNvCxnSpPr>
            <a:cxnSpLocks/>
          </p:cNvCxnSpPr>
          <p:nvPr/>
        </p:nvCxnSpPr>
        <p:spPr>
          <a:xfrm flipH="1">
            <a:off x="2915816" y="3501008"/>
            <a:ext cx="45365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8D215B-2B0A-D94F-92DC-A041E999E5E4}"/>
              </a:ext>
            </a:extLst>
          </p:cNvPr>
          <p:cNvCxnSpPr>
            <a:cxnSpLocks/>
          </p:cNvCxnSpPr>
          <p:nvPr/>
        </p:nvCxnSpPr>
        <p:spPr>
          <a:xfrm flipV="1">
            <a:off x="7452320" y="3501008"/>
            <a:ext cx="0" cy="1804124"/>
          </a:xfrm>
          <a:prstGeom prst="line">
            <a:avLst/>
          </a:prstGeom>
          <a:ln>
            <a:headEnd type="triangle" w="sm"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6E5F239-26E0-414C-AD63-42174B525A94}"/>
              </a:ext>
            </a:extLst>
          </p:cNvPr>
          <p:cNvSpPr txBox="1"/>
          <p:nvPr/>
        </p:nvSpPr>
        <p:spPr>
          <a:xfrm>
            <a:off x="5724128" y="4293096"/>
            <a:ext cx="829072" cy="369332"/>
          </a:xfrm>
          <a:prstGeom prst="rect">
            <a:avLst/>
          </a:prstGeom>
          <a:noFill/>
        </p:spPr>
        <p:txBody>
          <a:bodyPr wrap="square" rtlCol="0">
            <a:spAutoFit/>
          </a:bodyPr>
          <a:lstStyle/>
          <a:p>
            <a:r>
              <a:rPr lang="en-US"/>
              <a:t>nmod</a:t>
            </a:r>
          </a:p>
        </p:txBody>
      </p:sp>
      <p:sp>
        <p:nvSpPr>
          <p:cNvPr id="43" name="TextBox 42">
            <a:extLst>
              <a:ext uri="{FF2B5EF4-FFF2-40B4-BE49-F238E27FC236}">
                <a16:creationId xmlns:a16="http://schemas.microsoft.com/office/drawing/2014/main" id="{D9556A92-A55D-424B-B9F0-CBD661C92FE6}"/>
              </a:ext>
            </a:extLst>
          </p:cNvPr>
          <p:cNvSpPr txBox="1"/>
          <p:nvPr/>
        </p:nvSpPr>
        <p:spPr>
          <a:xfrm>
            <a:off x="5724128" y="3933056"/>
            <a:ext cx="829072" cy="369332"/>
          </a:xfrm>
          <a:prstGeom prst="rect">
            <a:avLst/>
          </a:prstGeom>
          <a:noFill/>
        </p:spPr>
        <p:txBody>
          <a:bodyPr wrap="square" rtlCol="0">
            <a:spAutoFit/>
          </a:bodyPr>
          <a:lstStyle/>
          <a:p>
            <a:r>
              <a:rPr lang="en-US"/>
              <a:t>nmod</a:t>
            </a:r>
          </a:p>
        </p:txBody>
      </p:sp>
      <p:sp>
        <p:nvSpPr>
          <p:cNvPr id="44" name="TextBox 43">
            <a:extLst>
              <a:ext uri="{FF2B5EF4-FFF2-40B4-BE49-F238E27FC236}">
                <a16:creationId xmlns:a16="http://schemas.microsoft.com/office/drawing/2014/main" id="{D1750BE5-5F08-124D-863C-028378CBB4AF}"/>
              </a:ext>
            </a:extLst>
          </p:cNvPr>
          <p:cNvSpPr txBox="1"/>
          <p:nvPr/>
        </p:nvSpPr>
        <p:spPr>
          <a:xfrm>
            <a:off x="5724128" y="3573016"/>
            <a:ext cx="829072" cy="369332"/>
          </a:xfrm>
          <a:prstGeom prst="rect">
            <a:avLst/>
          </a:prstGeom>
          <a:noFill/>
        </p:spPr>
        <p:txBody>
          <a:bodyPr wrap="square" rtlCol="0">
            <a:spAutoFit/>
          </a:bodyPr>
          <a:lstStyle/>
          <a:p>
            <a:r>
              <a:rPr lang="en-US"/>
              <a:t>oprd</a:t>
            </a:r>
          </a:p>
        </p:txBody>
      </p:sp>
      <p:sp>
        <p:nvSpPr>
          <p:cNvPr id="45" name="TextBox 44">
            <a:extLst>
              <a:ext uri="{FF2B5EF4-FFF2-40B4-BE49-F238E27FC236}">
                <a16:creationId xmlns:a16="http://schemas.microsoft.com/office/drawing/2014/main" id="{BAA5DA1A-0E0C-3348-B450-BACA7E1F11B0}"/>
              </a:ext>
            </a:extLst>
          </p:cNvPr>
          <p:cNvSpPr txBox="1"/>
          <p:nvPr/>
        </p:nvSpPr>
        <p:spPr>
          <a:xfrm>
            <a:off x="5724128" y="3140968"/>
            <a:ext cx="829072" cy="369332"/>
          </a:xfrm>
          <a:prstGeom prst="rect">
            <a:avLst/>
          </a:prstGeom>
          <a:noFill/>
        </p:spPr>
        <p:txBody>
          <a:bodyPr wrap="square" rtlCol="0">
            <a:spAutoFit/>
          </a:bodyPr>
          <a:lstStyle/>
          <a:p>
            <a:r>
              <a:rPr lang="en-US"/>
              <a:t>p</a:t>
            </a:r>
          </a:p>
        </p:txBody>
      </p:sp>
      <p:sp>
        <p:nvSpPr>
          <p:cNvPr id="46" name="TextBox 45">
            <a:extLst>
              <a:ext uri="{FF2B5EF4-FFF2-40B4-BE49-F238E27FC236}">
                <a16:creationId xmlns:a16="http://schemas.microsoft.com/office/drawing/2014/main" id="{A2824FAA-5ACD-6B48-859B-400718B1C072}"/>
              </a:ext>
            </a:extLst>
          </p:cNvPr>
          <p:cNvSpPr txBox="1"/>
          <p:nvPr/>
        </p:nvSpPr>
        <p:spPr>
          <a:xfrm>
            <a:off x="1366664" y="4139788"/>
            <a:ext cx="829072" cy="369332"/>
          </a:xfrm>
          <a:prstGeom prst="rect">
            <a:avLst/>
          </a:prstGeom>
          <a:noFill/>
        </p:spPr>
        <p:txBody>
          <a:bodyPr wrap="square" rtlCol="0">
            <a:spAutoFit/>
          </a:bodyPr>
          <a:lstStyle/>
          <a:p>
            <a:r>
              <a:rPr lang="en-US"/>
              <a:t>nmod</a:t>
            </a:r>
          </a:p>
        </p:txBody>
      </p:sp>
      <p:sp>
        <p:nvSpPr>
          <p:cNvPr id="47" name="TextBox 46">
            <a:extLst>
              <a:ext uri="{FF2B5EF4-FFF2-40B4-BE49-F238E27FC236}">
                <a16:creationId xmlns:a16="http://schemas.microsoft.com/office/drawing/2014/main" id="{95C60A48-F1A2-E746-A25A-08AD44671D12}"/>
              </a:ext>
            </a:extLst>
          </p:cNvPr>
          <p:cNvSpPr txBox="1"/>
          <p:nvPr/>
        </p:nvSpPr>
        <p:spPr>
          <a:xfrm>
            <a:off x="2302768" y="4149080"/>
            <a:ext cx="829072" cy="369332"/>
          </a:xfrm>
          <a:prstGeom prst="rect">
            <a:avLst/>
          </a:prstGeom>
          <a:noFill/>
        </p:spPr>
        <p:txBody>
          <a:bodyPr wrap="square" rtlCol="0">
            <a:spAutoFit/>
          </a:bodyPr>
          <a:lstStyle/>
          <a:p>
            <a:r>
              <a:rPr lang="en-US"/>
              <a:t>sbj</a:t>
            </a:r>
          </a:p>
        </p:txBody>
      </p:sp>
      <p:sp>
        <p:nvSpPr>
          <p:cNvPr id="48" name="TextBox 47">
            <a:extLst>
              <a:ext uri="{FF2B5EF4-FFF2-40B4-BE49-F238E27FC236}">
                <a16:creationId xmlns:a16="http://schemas.microsoft.com/office/drawing/2014/main" id="{66C55B87-94BA-A84B-B753-94998ADB4588}"/>
              </a:ext>
            </a:extLst>
          </p:cNvPr>
          <p:cNvSpPr txBox="1"/>
          <p:nvPr/>
        </p:nvSpPr>
        <p:spPr>
          <a:xfrm>
            <a:off x="179512" y="6356350"/>
            <a:ext cx="4104456" cy="369332"/>
          </a:xfrm>
          <a:prstGeom prst="rect">
            <a:avLst/>
          </a:prstGeom>
          <a:noFill/>
        </p:spPr>
        <p:txBody>
          <a:bodyPr wrap="square" rtlCol="0">
            <a:spAutoFit/>
          </a:bodyPr>
          <a:lstStyle/>
          <a:p>
            <a:r>
              <a:rPr lang="en-US"/>
              <a:t>(based on Kübler &amp; Zinsmeister 2015: 58)</a:t>
            </a:r>
          </a:p>
        </p:txBody>
      </p:sp>
    </p:spTree>
    <p:extLst>
      <p:ext uri="{BB962C8B-B14F-4D97-AF65-F5344CB8AC3E}">
        <p14:creationId xmlns:p14="http://schemas.microsoft.com/office/powerpoint/2010/main" val="30562551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CDB5-D752-3047-B237-FA8383F5CFCD}"/>
              </a:ext>
            </a:extLst>
          </p:cNvPr>
          <p:cNvSpPr>
            <a:spLocks noGrp="1"/>
          </p:cNvSpPr>
          <p:nvPr>
            <p:ph type="title"/>
          </p:nvPr>
        </p:nvSpPr>
        <p:spPr/>
        <p:txBody>
          <a:bodyPr/>
          <a:lstStyle/>
          <a:p>
            <a:r>
              <a:rPr lang="en-US"/>
              <a:t>Constituent vs. dependency structure</a:t>
            </a:r>
          </a:p>
        </p:txBody>
      </p:sp>
      <p:sp>
        <p:nvSpPr>
          <p:cNvPr id="3" name="Content Placeholder 2">
            <a:extLst>
              <a:ext uri="{FF2B5EF4-FFF2-40B4-BE49-F238E27FC236}">
                <a16:creationId xmlns:a16="http://schemas.microsoft.com/office/drawing/2014/main" id="{FB187322-2EB3-B940-B523-71A6EDB7E1E3}"/>
              </a:ext>
            </a:extLst>
          </p:cNvPr>
          <p:cNvSpPr>
            <a:spLocks noGrp="1"/>
          </p:cNvSpPr>
          <p:nvPr>
            <p:ph idx="1"/>
          </p:nvPr>
        </p:nvSpPr>
        <p:spPr/>
        <p:txBody>
          <a:bodyPr>
            <a:noAutofit/>
          </a:bodyPr>
          <a:lstStyle/>
          <a:p>
            <a:r>
              <a:rPr lang="en-US" sz="2800"/>
              <a:t>both analyses assume hierarchical structuring of sentences</a:t>
            </a:r>
          </a:p>
          <a:p>
            <a:r>
              <a:rPr lang="en-US" sz="2800"/>
              <a:t>but: in constituent structure analysis constituents (i.e. abstract entities) are ordered hierarchically </a:t>
            </a:r>
          </a:p>
          <a:p>
            <a:r>
              <a:rPr lang="en-US" sz="2800"/>
              <a:t>dependency analysis, by contrast, is constrained to the words themselves.</a:t>
            </a:r>
          </a:p>
          <a:p>
            <a:r>
              <a:rPr lang="en-US" sz="2800"/>
              <a:t>Constituent structure represents syntactic categories, dependency structure takes syntactic functions into account. </a:t>
            </a:r>
          </a:p>
        </p:txBody>
      </p:sp>
      <p:sp>
        <p:nvSpPr>
          <p:cNvPr id="4" name="Slide Number Placeholder 3">
            <a:extLst>
              <a:ext uri="{FF2B5EF4-FFF2-40B4-BE49-F238E27FC236}">
                <a16:creationId xmlns:a16="http://schemas.microsoft.com/office/drawing/2014/main" id="{F50D4FF3-7B70-8349-80A4-D6E29684E5F4}"/>
              </a:ext>
            </a:extLst>
          </p:cNvPr>
          <p:cNvSpPr>
            <a:spLocks noGrp="1"/>
          </p:cNvSpPr>
          <p:nvPr>
            <p:ph type="sldNum" sz="quarter" idx="12"/>
          </p:nvPr>
        </p:nvSpPr>
        <p:spPr/>
        <p:txBody>
          <a:bodyPr/>
          <a:lstStyle/>
          <a:p>
            <a:fld id="{6C6AE60A-B69C-4790-82F7-3882EDF23186}" type="slidenum">
              <a:rPr lang="de-DE" smtClean="0"/>
              <a:t>83</a:t>
            </a:fld>
            <a:endParaRPr lang="de-DE"/>
          </a:p>
        </p:txBody>
      </p:sp>
      <p:sp>
        <p:nvSpPr>
          <p:cNvPr id="5" name="TextBox 4">
            <a:extLst>
              <a:ext uri="{FF2B5EF4-FFF2-40B4-BE49-F238E27FC236}">
                <a16:creationId xmlns:a16="http://schemas.microsoft.com/office/drawing/2014/main" id="{F4D2F1D5-E876-4F4E-8848-0EC595E8FBA5}"/>
              </a:ext>
            </a:extLst>
          </p:cNvPr>
          <p:cNvSpPr txBox="1"/>
          <p:nvPr/>
        </p:nvSpPr>
        <p:spPr>
          <a:xfrm>
            <a:off x="179512" y="6356350"/>
            <a:ext cx="4104456" cy="369332"/>
          </a:xfrm>
          <a:prstGeom prst="rect">
            <a:avLst/>
          </a:prstGeom>
          <a:noFill/>
        </p:spPr>
        <p:txBody>
          <a:bodyPr wrap="square" rtlCol="0">
            <a:spAutoFit/>
          </a:bodyPr>
          <a:lstStyle/>
          <a:p>
            <a:r>
              <a:rPr lang="en-US"/>
              <a:t>(see Lemnitzer &amp; Zinsmeister 2015)</a:t>
            </a:r>
          </a:p>
        </p:txBody>
      </p:sp>
    </p:spTree>
    <p:extLst>
      <p:ext uri="{BB962C8B-B14F-4D97-AF65-F5344CB8AC3E}">
        <p14:creationId xmlns:p14="http://schemas.microsoft.com/office/powerpoint/2010/main" val="22068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4F31-3A79-5845-88CB-C689D3302975}"/>
              </a:ext>
            </a:extLst>
          </p:cNvPr>
          <p:cNvSpPr>
            <a:spLocks noGrp="1"/>
          </p:cNvSpPr>
          <p:nvPr>
            <p:ph type="title"/>
          </p:nvPr>
        </p:nvSpPr>
        <p:spPr/>
        <p:txBody>
          <a:bodyPr/>
          <a:lstStyle/>
          <a:p>
            <a:r>
              <a:rPr lang="en-US"/>
              <a:t>Hybrid models</a:t>
            </a:r>
          </a:p>
        </p:txBody>
      </p:sp>
      <p:sp>
        <p:nvSpPr>
          <p:cNvPr id="3" name="Content Placeholder 2">
            <a:extLst>
              <a:ext uri="{FF2B5EF4-FFF2-40B4-BE49-F238E27FC236}">
                <a16:creationId xmlns:a16="http://schemas.microsoft.com/office/drawing/2014/main" id="{17A85D3B-FF67-7545-ADD6-E35FD61186D6}"/>
              </a:ext>
            </a:extLst>
          </p:cNvPr>
          <p:cNvSpPr>
            <a:spLocks noGrp="1"/>
          </p:cNvSpPr>
          <p:nvPr>
            <p:ph idx="1"/>
          </p:nvPr>
        </p:nvSpPr>
        <p:spPr/>
        <p:txBody>
          <a:bodyPr/>
          <a:lstStyle/>
          <a:p>
            <a:r>
              <a:rPr lang="en-US"/>
              <a:t>some projects use a mixture of both variants</a:t>
            </a:r>
          </a:p>
          <a:p>
            <a:r>
              <a:rPr lang="en-US"/>
              <a:t>advantage: being able to take both syntactic categories and syntactic functions into account. </a:t>
            </a:r>
          </a:p>
        </p:txBody>
      </p:sp>
      <p:sp>
        <p:nvSpPr>
          <p:cNvPr id="4" name="Slide Number Placeholder 3">
            <a:extLst>
              <a:ext uri="{FF2B5EF4-FFF2-40B4-BE49-F238E27FC236}">
                <a16:creationId xmlns:a16="http://schemas.microsoft.com/office/drawing/2014/main" id="{7F0A16A4-5F1B-7C48-8999-30B76B95A912}"/>
              </a:ext>
            </a:extLst>
          </p:cNvPr>
          <p:cNvSpPr>
            <a:spLocks noGrp="1"/>
          </p:cNvSpPr>
          <p:nvPr>
            <p:ph type="sldNum" sz="quarter" idx="12"/>
          </p:nvPr>
        </p:nvSpPr>
        <p:spPr/>
        <p:txBody>
          <a:bodyPr/>
          <a:lstStyle/>
          <a:p>
            <a:fld id="{6C6AE60A-B69C-4790-82F7-3882EDF23186}" type="slidenum">
              <a:rPr lang="de-DE" smtClean="0"/>
              <a:t>84</a:t>
            </a:fld>
            <a:endParaRPr lang="de-DE"/>
          </a:p>
        </p:txBody>
      </p:sp>
    </p:spTree>
    <p:extLst>
      <p:ext uri="{BB962C8B-B14F-4D97-AF65-F5344CB8AC3E}">
        <p14:creationId xmlns:p14="http://schemas.microsoft.com/office/powerpoint/2010/main" val="12184363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814D-32A8-984D-B570-D7BA4B5C4AB1}"/>
              </a:ext>
            </a:extLst>
          </p:cNvPr>
          <p:cNvSpPr>
            <a:spLocks noGrp="1"/>
          </p:cNvSpPr>
          <p:nvPr>
            <p:ph type="title"/>
          </p:nvPr>
        </p:nvSpPr>
        <p:spPr/>
        <p:txBody>
          <a:bodyPr/>
          <a:lstStyle/>
          <a:p>
            <a:r>
              <a:rPr lang="en-US"/>
              <a:t>Terminology</a:t>
            </a:r>
          </a:p>
        </p:txBody>
      </p:sp>
      <p:sp>
        <p:nvSpPr>
          <p:cNvPr id="3" name="Content Placeholder 2">
            <a:extLst>
              <a:ext uri="{FF2B5EF4-FFF2-40B4-BE49-F238E27FC236}">
                <a16:creationId xmlns:a16="http://schemas.microsoft.com/office/drawing/2014/main" id="{F728AAD7-F79B-F440-BCB5-C25EDEC75FD3}"/>
              </a:ext>
            </a:extLst>
          </p:cNvPr>
          <p:cNvSpPr>
            <a:spLocks noGrp="1"/>
          </p:cNvSpPr>
          <p:nvPr>
            <p:ph idx="1"/>
          </p:nvPr>
        </p:nvSpPr>
        <p:spPr/>
        <p:txBody>
          <a:bodyPr>
            <a:noAutofit/>
          </a:bodyPr>
          <a:lstStyle/>
          <a:p>
            <a:r>
              <a:rPr lang="en-US" sz="2800"/>
              <a:t>"Constituent": category-neutral description of a phrase</a:t>
            </a:r>
          </a:p>
          <a:p>
            <a:r>
              <a:rPr lang="en-US" sz="2800"/>
              <a:t>A phrase is always assigned a specific category, e.g. VP, NP</a:t>
            </a:r>
          </a:p>
          <a:p>
            <a:r>
              <a:rPr lang="en-US" sz="2800"/>
              <a:t>Apart from phrases, syntactic analysis has started to work increasingly with chunks</a:t>
            </a:r>
          </a:p>
          <a:p>
            <a:r>
              <a:rPr lang="en-US" sz="2800"/>
              <a:t>Chunks are prosodic units of speech (recognizable by small pauses in spoken language) or multi-word units that belong together.</a:t>
            </a:r>
          </a:p>
        </p:txBody>
      </p:sp>
      <p:sp>
        <p:nvSpPr>
          <p:cNvPr id="4" name="Slide Number Placeholder 3">
            <a:extLst>
              <a:ext uri="{FF2B5EF4-FFF2-40B4-BE49-F238E27FC236}">
                <a16:creationId xmlns:a16="http://schemas.microsoft.com/office/drawing/2014/main" id="{63DD211E-53B0-0D46-8EB3-B49DB56B5542}"/>
              </a:ext>
            </a:extLst>
          </p:cNvPr>
          <p:cNvSpPr>
            <a:spLocks noGrp="1"/>
          </p:cNvSpPr>
          <p:nvPr>
            <p:ph type="sldNum" sz="quarter" idx="12"/>
          </p:nvPr>
        </p:nvSpPr>
        <p:spPr/>
        <p:txBody>
          <a:bodyPr/>
          <a:lstStyle/>
          <a:p>
            <a:fld id="{6C6AE60A-B69C-4790-82F7-3882EDF23186}" type="slidenum">
              <a:rPr lang="de-DE" smtClean="0"/>
              <a:t>85</a:t>
            </a:fld>
            <a:endParaRPr lang="de-DE"/>
          </a:p>
        </p:txBody>
      </p:sp>
    </p:spTree>
    <p:extLst>
      <p:ext uri="{BB962C8B-B14F-4D97-AF65-F5344CB8AC3E}">
        <p14:creationId xmlns:p14="http://schemas.microsoft.com/office/powerpoint/2010/main" val="2231369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4786-9E27-F546-BE6A-116190A27094}"/>
              </a:ext>
            </a:extLst>
          </p:cNvPr>
          <p:cNvSpPr>
            <a:spLocks noGrp="1"/>
          </p:cNvSpPr>
          <p:nvPr>
            <p:ph type="title"/>
          </p:nvPr>
        </p:nvSpPr>
        <p:spPr/>
        <p:txBody>
          <a:bodyPr/>
          <a:lstStyle/>
          <a:p>
            <a:r>
              <a:rPr lang="en-US"/>
              <a:t>Historical treebanks of German</a:t>
            </a:r>
          </a:p>
        </p:txBody>
      </p:sp>
      <p:sp>
        <p:nvSpPr>
          <p:cNvPr id="3" name="Content Placeholder 2">
            <a:extLst>
              <a:ext uri="{FF2B5EF4-FFF2-40B4-BE49-F238E27FC236}">
                <a16:creationId xmlns:a16="http://schemas.microsoft.com/office/drawing/2014/main" id="{EEED12DA-7B2E-4643-85DE-B94B254960DB}"/>
              </a:ext>
            </a:extLst>
          </p:cNvPr>
          <p:cNvSpPr>
            <a:spLocks noGrp="1"/>
          </p:cNvSpPr>
          <p:nvPr>
            <p:ph idx="1"/>
          </p:nvPr>
        </p:nvSpPr>
        <p:spPr/>
        <p:txBody>
          <a:bodyPr/>
          <a:lstStyle/>
          <a:p>
            <a:r>
              <a:rPr lang="en-US"/>
              <a:t>Mercurius corpus</a:t>
            </a:r>
          </a:p>
          <a:p>
            <a:pPr lvl="1"/>
            <a:r>
              <a:rPr lang="en-US"/>
              <a:t>Newspaper texts from two different years: </a:t>
            </a:r>
            <a:r>
              <a:rPr lang="en-US" i="1"/>
              <a:t>Annus Christi </a:t>
            </a:r>
            <a:r>
              <a:rPr lang="en-US"/>
              <a:t>1597, </a:t>
            </a:r>
            <a:r>
              <a:rPr lang="en-US" i="1"/>
              <a:t>Mercurius </a:t>
            </a:r>
            <a:r>
              <a:rPr lang="en-US"/>
              <a:t>1667</a:t>
            </a:r>
          </a:p>
          <a:p>
            <a:pPr marL="514350" indent="-457200"/>
            <a:r>
              <a:rPr lang="en-US"/>
              <a:t>Deutsche Diachrone Baumbank</a:t>
            </a:r>
          </a:p>
          <a:p>
            <a:pPr marL="914400" lvl="1" indent="-457200"/>
            <a:r>
              <a:rPr lang="en-US"/>
              <a:t>c. 2500 Tokens from two texts each for OHD, MHG, ENHG</a:t>
            </a:r>
          </a:p>
        </p:txBody>
      </p:sp>
      <p:sp>
        <p:nvSpPr>
          <p:cNvPr id="4" name="Slide Number Placeholder 3">
            <a:extLst>
              <a:ext uri="{FF2B5EF4-FFF2-40B4-BE49-F238E27FC236}">
                <a16:creationId xmlns:a16="http://schemas.microsoft.com/office/drawing/2014/main" id="{569266D4-518B-604B-B2D6-9E5BD09C310E}"/>
              </a:ext>
            </a:extLst>
          </p:cNvPr>
          <p:cNvSpPr>
            <a:spLocks noGrp="1"/>
          </p:cNvSpPr>
          <p:nvPr>
            <p:ph type="sldNum" sz="quarter" idx="12"/>
          </p:nvPr>
        </p:nvSpPr>
        <p:spPr/>
        <p:txBody>
          <a:bodyPr/>
          <a:lstStyle/>
          <a:p>
            <a:fld id="{6C6AE60A-B69C-4790-82F7-3882EDF23186}" type="slidenum">
              <a:rPr lang="de-DE" smtClean="0"/>
              <a:t>86</a:t>
            </a:fld>
            <a:endParaRPr lang="de-DE"/>
          </a:p>
        </p:txBody>
      </p:sp>
    </p:spTree>
    <p:extLst>
      <p:ext uri="{BB962C8B-B14F-4D97-AF65-F5344CB8AC3E}">
        <p14:creationId xmlns:p14="http://schemas.microsoft.com/office/powerpoint/2010/main" val="33111601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ED6C-D950-FB48-BCB4-9BC82C1B8DD6}"/>
              </a:ext>
            </a:extLst>
          </p:cNvPr>
          <p:cNvSpPr>
            <a:spLocks noGrp="1"/>
          </p:cNvSpPr>
          <p:nvPr>
            <p:ph type="title"/>
          </p:nvPr>
        </p:nvSpPr>
        <p:spPr/>
        <p:txBody>
          <a:bodyPr/>
          <a:lstStyle/>
          <a:p>
            <a:r>
              <a:rPr lang="en-US"/>
              <a:t>Syntax tree: Example</a:t>
            </a:r>
          </a:p>
        </p:txBody>
      </p:sp>
      <p:sp>
        <p:nvSpPr>
          <p:cNvPr id="4" name="Slide Number Placeholder 3">
            <a:extLst>
              <a:ext uri="{FF2B5EF4-FFF2-40B4-BE49-F238E27FC236}">
                <a16:creationId xmlns:a16="http://schemas.microsoft.com/office/drawing/2014/main" id="{FCFC36B7-DA74-1B4F-8E7A-8CEB71E42161}"/>
              </a:ext>
            </a:extLst>
          </p:cNvPr>
          <p:cNvSpPr>
            <a:spLocks noGrp="1"/>
          </p:cNvSpPr>
          <p:nvPr>
            <p:ph type="sldNum" sz="quarter" idx="12"/>
          </p:nvPr>
        </p:nvSpPr>
        <p:spPr/>
        <p:txBody>
          <a:bodyPr/>
          <a:lstStyle/>
          <a:p>
            <a:fld id="{6C6AE60A-B69C-4790-82F7-3882EDF23186}" type="slidenum">
              <a:rPr lang="de-DE" smtClean="0"/>
              <a:t>87</a:t>
            </a:fld>
            <a:endParaRPr lang="de-DE"/>
          </a:p>
        </p:txBody>
      </p:sp>
      <p:sp>
        <p:nvSpPr>
          <p:cNvPr id="5" name="Rectangle 4">
            <a:extLst>
              <a:ext uri="{FF2B5EF4-FFF2-40B4-BE49-F238E27FC236}">
                <a16:creationId xmlns:a16="http://schemas.microsoft.com/office/drawing/2014/main" id="{496E6F2F-CF50-AF46-A1ED-E83A462F7348}"/>
              </a:ext>
            </a:extLst>
          </p:cNvPr>
          <p:cNvSpPr/>
          <p:nvPr/>
        </p:nvSpPr>
        <p:spPr>
          <a:xfrm>
            <a:off x="3815916" y="3337828"/>
            <a:ext cx="115212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NP</a:t>
            </a:r>
          </a:p>
        </p:txBody>
      </p:sp>
      <p:sp>
        <p:nvSpPr>
          <p:cNvPr id="6" name="TextBox 5">
            <a:extLst>
              <a:ext uri="{FF2B5EF4-FFF2-40B4-BE49-F238E27FC236}">
                <a16:creationId xmlns:a16="http://schemas.microsoft.com/office/drawing/2014/main" id="{D7B17AAE-56D1-9C40-B8AA-B7E984AE4E1B}"/>
              </a:ext>
            </a:extLst>
          </p:cNvPr>
          <p:cNvSpPr txBox="1"/>
          <p:nvPr/>
        </p:nvSpPr>
        <p:spPr>
          <a:xfrm>
            <a:off x="2519772" y="5066020"/>
            <a:ext cx="1512168" cy="523220"/>
          </a:xfrm>
          <a:prstGeom prst="rect">
            <a:avLst/>
          </a:prstGeom>
          <a:noFill/>
        </p:spPr>
        <p:txBody>
          <a:bodyPr wrap="square" rtlCol="0">
            <a:spAutoFit/>
          </a:bodyPr>
          <a:lstStyle/>
          <a:p>
            <a:pPr algn="ctr"/>
            <a:r>
              <a:rPr lang="en-US" sz="2800"/>
              <a:t>die</a:t>
            </a:r>
          </a:p>
        </p:txBody>
      </p:sp>
      <p:sp>
        <p:nvSpPr>
          <p:cNvPr id="7" name="TextBox 6">
            <a:extLst>
              <a:ext uri="{FF2B5EF4-FFF2-40B4-BE49-F238E27FC236}">
                <a16:creationId xmlns:a16="http://schemas.microsoft.com/office/drawing/2014/main" id="{5598919B-F12B-AE4B-8842-935396A78BB1}"/>
              </a:ext>
            </a:extLst>
          </p:cNvPr>
          <p:cNvSpPr txBox="1"/>
          <p:nvPr/>
        </p:nvSpPr>
        <p:spPr>
          <a:xfrm>
            <a:off x="4788024" y="5033295"/>
            <a:ext cx="1512168" cy="523220"/>
          </a:xfrm>
          <a:prstGeom prst="rect">
            <a:avLst/>
          </a:prstGeom>
          <a:noFill/>
        </p:spPr>
        <p:txBody>
          <a:bodyPr wrap="square" rtlCol="0">
            <a:spAutoFit/>
          </a:bodyPr>
          <a:lstStyle/>
          <a:p>
            <a:pPr algn="ctr"/>
            <a:r>
              <a:rPr lang="en-US" sz="2800"/>
              <a:t>Katze</a:t>
            </a:r>
          </a:p>
        </p:txBody>
      </p:sp>
      <p:cxnSp>
        <p:nvCxnSpPr>
          <p:cNvPr id="9" name="Straight Connector 8">
            <a:extLst>
              <a:ext uri="{FF2B5EF4-FFF2-40B4-BE49-F238E27FC236}">
                <a16:creationId xmlns:a16="http://schemas.microsoft.com/office/drawing/2014/main" id="{DDAEC585-7201-AA4D-B532-C14ED50A6426}"/>
              </a:ext>
            </a:extLst>
          </p:cNvPr>
          <p:cNvCxnSpPr>
            <a:cxnSpLocks/>
          </p:cNvCxnSpPr>
          <p:nvPr/>
        </p:nvCxnSpPr>
        <p:spPr>
          <a:xfrm>
            <a:off x="4968044" y="3661864"/>
            <a:ext cx="504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732407-9735-2D4B-A6C7-2776415DEFBA}"/>
              </a:ext>
            </a:extLst>
          </p:cNvPr>
          <p:cNvCxnSpPr>
            <a:cxnSpLocks/>
          </p:cNvCxnSpPr>
          <p:nvPr/>
        </p:nvCxnSpPr>
        <p:spPr>
          <a:xfrm>
            <a:off x="5472100" y="3661864"/>
            <a:ext cx="0" cy="1371431"/>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F1E6B31-AC55-FD43-8BB8-AE31ABFA0D43}"/>
              </a:ext>
            </a:extLst>
          </p:cNvPr>
          <p:cNvGrpSpPr/>
          <p:nvPr/>
        </p:nvGrpSpPr>
        <p:grpSpPr>
          <a:xfrm flipH="1">
            <a:off x="3275856" y="3661863"/>
            <a:ext cx="504056" cy="1371431"/>
            <a:chOff x="4868416" y="3041340"/>
            <a:chExt cx="504056" cy="1371431"/>
          </a:xfrm>
        </p:grpSpPr>
        <p:cxnSp>
          <p:nvCxnSpPr>
            <p:cNvPr id="14" name="Straight Connector 13">
              <a:extLst>
                <a:ext uri="{FF2B5EF4-FFF2-40B4-BE49-F238E27FC236}">
                  <a16:creationId xmlns:a16="http://schemas.microsoft.com/office/drawing/2014/main" id="{CAC98D85-CCF8-AB48-8925-2D4F54C55C8D}"/>
                </a:ext>
              </a:extLst>
            </p:cNvPr>
            <p:cNvCxnSpPr>
              <a:cxnSpLocks/>
            </p:cNvCxnSpPr>
            <p:nvPr/>
          </p:nvCxnSpPr>
          <p:spPr>
            <a:xfrm flipH="1">
              <a:off x="4868416" y="3041340"/>
              <a:ext cx="504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CCB286-084C-5C4E-9AB7-4795CC93521C}"/>
                </a:ext>
              </a:extLst>
            </p:cNvPr>
            <p:cNvCxnSpPr>
              <a:cxnSpLocks/>
            </p:cNvCxnSpPr>
            <p:nvPr/>
          </p:nvCxnSpPr>
          <p:spPr>
            <a:xfrm flipH="1">
              <a:off x="5372472" y="3041340"/>
              <a:ext cx="0" cy="137143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3C0EAA68-75C5-CA44-A334-53B327E77E60}"/>
              </a:ext>
            </a:extLst>
          </p:cNvPr>
          <p:cNvSpPr/>
          <p:nvPr/>
        </p:nvSpPr>
        <p:spPr>
          <a:xfrm>
            <a:off x="2987824" y="4201141"/>
            <a:ext cx="648072" cy="3600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NK</a:t>
            </a:r>
          </a:p>
        </p:txBody>
      </p:sp>
      <p:sp>
        <p:nvSpPr>
          <p:cNvPr id="18" name="Oval 17">
            <a:extLst>
              <a:ext uri="{FF2B5EF4-FFF2-40B4-BE49-F238E27FC236}">
                <a16:creationId xmlns:a16="http://schemas.microsoft.com/office/drawing/2014/main" id="{476B823D-DB74-3E44-8D0C-ED5DBB3A9AD5}"/>
              </a:ext>
            </a:extLst>
          </p:cNvPr>
          <p:cNvSpPr/>
          <p:nvPr/>
        </p:nvSpPr>
        <p:spPr>
          <a:xfrm>
            <a:off x="5148064" y="4201141"/>
            <a:ext cx="648072" cy="36004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NK</a:t>
            </a:r>
          </a:p>
        </p:txBody>
      </p:sp>
      <p:sp>
        <p:nvSpPr>
          <p:cNvPr id="19" name="TextBox 18">
            <a:extLst>
              <a:ext uri="{FF2B5EF4-FFF2-40B4-BE49-F238E27FC236}">
                <a16:creationId xmlns:a16="http://schemas.microsoft.com/office/drawing/2014/main" id="{BD60E7B0-054B-734B-99A9-7C4C1161080F}"/>
              </a:ext>
            </a:extLst>
          </p:cNvPr>
          <p:cNvSpPr txBox="1"/>
          <p:nvPr/>
        </p:nvSpPr>
        <p:spPr>
          <a:xfrm>
            <a:off x="971600" y="3337828"/>
            <a:ext cx="1368152" cy="369332"/>
          </a:xfrm>
          <a:prstGeom prst="rect">
            <a:avLst/>
          </a:prstGeom>
          <a:noFill/>
        </p:spPr>
        <p:txBody>
          <a:bodyPr wrap="square" rtlCol="0">
            <a:spAutoFit/>
          </a:bodyPr>
          <a:lstStyle/>
          <a:p>
            <a:r>
              <a:rPr lang="en-US"/>
              <a:t>Edge</a:t>
            </a:r>
          </a:p>
        </p:txBody>
      </p:sp>
      <p:cxnSp>
        <p:nvCxnSpPr>
          <p:cNvPr id="21" name="Straight Arrow Connector 20">
            <a:extLst>
              <a:ext uri="{FF2B5EF4-FFF2-40B4-BE49-F238E27FC236}">
                <a16:creationId xmlns:a16="http://schemas.microsoft.com/office/drawing/2014/main" id="{7A597C03-AB4D-514D-B8D4-28963D5697E2}"/>
              </a:ext>
            </a:extLst>
          </p:cNvPr>
          <p:cNvCxnSpPr>
            <a:cxnSpLocks/>
          </p:cNvCxnSpPr>
          <p:nvPr/>
        </p:nvCxnSpPr>
        <p:spPr>
          <a:xfrm>
            <a:off x="1835696" y="3553852"/>
            <a:ext cx="1368152" cy="2880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23E0C521-9B31-9445-AF4C-37C5DD92B53D}"/>
              </a:ext>
            </a:extLst>
          </p:cNvPr>
          <p:cNvSpPr txBox="1"/>
          <p:nvPr/>
        </p:nvSpPr>
        <p:spPr>
          <a:xfrm>
            <a:off x="6588224" y="3068960"/>
            <a:ext cx="1368152" cy="369332"/>
          </a:xfrm>
          <a:prstGeom prst="rect">
            <a:avLst/>
          </a:prstGeom>
          <a:noFill/>
        </p:spPr>
        <p:txBody>
          <a:bodyPr wrap="square" rtlCol="0">
            <a:spAutoFit/>
          </a:bodyPr>
          <a:lstStyle/>
          <a:p>
            <a:r>
              <a:rPr lang="en-US"/>
              <a:t>Edge label</a:t>
            </a:r>
          </a:p>
        </p:txBody>
      </p:sp>
      <p:cxnSp>
        <p:nvCxnSpPr>
          <p:cNvPr id="24" name="Straight Arrow Connector 23">
            <a:extLst>
              <a:ext uri="{FF2B5EF4-FFF2-40B4-BE49-F238E27FC236}">
                <a16:creationId xmlns:a16="http://schemas.microsoft.com/office/drawing/2014/main" id="{1704A136-A59A-FC40-BA68-0C2DF922C497}"/>
              </a:ext>
            </a:extLst>
          </p:cNvPr>
          <p:cNvCxnSpPr>
            <a:cxnSpLocks/>
          </p:cNvCxnSpPr>
          <p:nvPr/>
        </p:nvCxnSpPr>
        <p:spPr>
          <a:xfrm flipH="1">
            <a:off x="5796136" y="3681810"/>
            <a:ext cx="1008112" cy="539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A205BB3B-91EA-004D-87FD-EE4E72EF7646}"/>
              </a:ext>
            </a:extLst>
          </p:cNvPr>
          <p:cNvSpPr txBox="1"/>
          <p:nvPr/>
        </p:nvSpPr>
        <p:spPr>
          <a:xfrm>
            <a:off x="5616117" y="2267580"/>
            <a:ext cx="2124235" cy="369332"/>
          </a:xfrm>
          <a:prstGeom prst="rect">
            <a:avLst/>
          </a:prstGeom>
          <a:noFill/>
        </p:spPr>
        <p:txBody>
          <a:bodyPr wrap="square" rtlCol="0">
            <a:spAutoFit/>
          </a:bodyPr>
          <a:lstStyle/>
          <a:p>
            <a:r>
              <a:rPr lang="en-US"/>
              <a:t>Node</a:t>
            </a:r>
          </a:p>
        </p:txBody>
      </p:sp>
      <p:cxnSp>
        <p:nvCxnSpPr>
          <p:cNvPr id="27" name="Straight Arrow Connector 26">
            <a:extLst>
              <a:ext uri="{FF2B5EF4-FFF2-40B4-BE49-F238E27FC236}">
                <a16:creationId xmlns:a16="http://schemas.microsoft.com/office/drawing/2014/main" id="{D1E0A3FA-D904-9843-835B-FD0454C6A7E7}"/>
              </a:ext>
            </a:extLst>
          </p:cNvPr>
          <p:cNvCxnSpPr>
            <a:cxnSpLocks/>
          </p:cNvCxnSpPr>
          <p:nvPr/>
        </p:nvCxnSpPr>
        <p:spPr>
          <a:xfrm flipH="1">
            <a:off x="4932040" y="2672915"/>
            <a:ext cx="1008112" cy="539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898269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CB17B-6B3B-924C-9929-B8FDAB2654EC}"/>
              </a:ext>
            </a:extLst>
          </p:cNvPr>
          <p:cNvSpPr>
            <a:spLocks noGrp="1"/>
          </p:cNvSpPr>
          <p:nvPr>
            <p:ph type="title"/>
          </p:nvPr>
        </p:nvSpPr>
        <p:spPr/>
        <p:txBody>
          <a:bodyPr/>
          <a:lstStyle/>
          <a:p>
            <a:r>
              <a:rPr lang="en-US"/>
              <a:t>Crossing edges</a:t>
            </a:r>
          </a:p>
        </p:txBody>
      </p:sp>
      <p:sp>
        <p:nvSpPr>
          <p:cNvPr id="3" name="Content Placeholder 2">
            <a:extLst>
              <a:ext uri="{FF2B5EF4-FFF2-40B4-BE49-F238E27FC236}">
                <a16:creationId xmlns:a16="http://schemas.microsoft.com/office/drawing/2014/main" id="{C9ACF4FE-13C8-BE45-9083-BC1DA1E01C5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3564609-B4EB-DF42-826A-DD62D7D9FC02}"/>
              </a:ext>
            </a:extLst>
          </p:cNvPr>
          <p:cNvSpPr>
            <a:spLocks noGrp="1"/>
          </p:cNvSpPr>
          <p:nvPr>
            <p:ph type="sldNum" sz="quarter" idx="12"/>
          </p:nvPr>
        </p:nvSpPr>
        <p:spPr/>
        <p:txBody>
          <a:bodyPr/>
          <a:lstStyle/>
          <a:p>
            <a:fld id="{6C6AE60A-B69C-4790-82F7-3882EDF23186}" type="slidenum">
              <a:rPr lang="de-DE" smtClean="0"/>
              <a:t>88</a:t>
            </a:fld>
            <a:endParaRPr lang="de-DE"/>
          </a:p>
        </p:txBody>
      </p:sp>
      <p:pic>
        <p:nvPicPr>
          <p:cNvPr id="5" name="Picture 4">
            <a:extLst>
              <a:ext uri="{FF2B5EF4-FFF2-40B4-BE49-F238E27FC236}">
                <a16:creationId xmlns:a16="http://schemas.microsoft.com/office/drawing/2014/main" id="{7814A7CC-1970-FF45-9C2E-7945538A0A1D}"/>
              </a:ext>
            </a:extLst>
          </p:cNvPr>
          <p:cNvPicPr>
            <a:picLocks noChangeAspect="1"/>
          </p:cNvPicPr>
          <p:nvPr/>
        </p:nvPicPr>
        <p:blipFill>
          <a:blip r:embed="rId3"/>
          <a:stretch>
            <a:fillRect/>
          </a:stretch>
        </p:blipFill>
        <p:spPr>
          <a:xfrm>
            <a:off x="0" y="1575267"/>
            <a:ext cx="9144000" cy="4806061"/>
          </a:xfrm>
          <a:prstGeom prst="rect">
            <a:avLst/>
          </a:prstGeom>
        </p:spPr>
      </p:pic>
      <p:sp>
        <p:nvSpPr>
          <p:cNvPr id="6" name="Rectangle 5">
            <a:extLst>
              <a:ext uri="{FF2B5EF4-FFF2-40B4-BE49-F238E27FC236}">
                <a16:creationId xmlns:a16="http://schemas.microsoft.com/office/drawing/2014/main" id="{D2B14F1F-8E2E-8A4F-AF2A-7A93D878D20A}"/>
              </a:ext>
            </a:extLst>
          </p:cNvPr>
          <p:cNvSpPr/>
          <p:nvPr/>
        </p:nvSpPr>
        <p:spPr>
          <a:xfrm>
            <a:off x="6876256" y="5484365"/>
            <a:ext cx="1080120" cy="680939"/>
          </a:xfrm>
          <a:prstGeom prst="rect">
            <a:avLst/>
          </a:prstGeom>
          <a:solidFill>
            <a:srgbClr val="4F81BD">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96ED5B-761B-E841-BE83-B742CB8D39F3}"/>
              </a:ext>
            </a:extLst>
          </p:cNvPr>
          <p:cNvSpPr/>
          <p:nvPr/>
        </p:nvSpPr>
        <p:spPr>
          <a:xfrm>
            <a:off x="1187624" y="5485493"/>
            <a:ext cx="1080120" cy="680939"/>
          </a:xfrm>
          <a:prstGeom prst="rect">
            <a:avLst/>
          </a:prstGeom>
          <a:solidFill>
            <a:srgbClr val="BDB547">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27C8F5E-8659-3641-B777-E3BEF3AB5A65}"/>
              </a:ext>
            </a:extLst>
          </p:cNvPr>
          <p:cNvSpPr/>
          <p:nvPr/>
        </p:nvSpPr>
        <p:spPr>
          <a:xfrm>
            <a:off x="7998360" y="5484365"/>
            <a:ext cx="970792" cy="680939"/>
          </a:xfrm>
          <a:prstGeom prst="rect">
            <a:avLst/>
          </a:prstGeom>
          <a:solidFill>
            <a:srgbClr val="BDB547">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79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3053-27F6-B944-BEC7-735B13A8CB07}"/>
              </a:ext>
            </a:extLst>
          </p:cNvPr>
          <p:cNvSpPr>
            <a:spLocks noGrp="1"/>
          </p:cNvSpPr>
          <p:nvPr>
            <p:ph type="title"/>
          </p:nvPr>
        </p:nvSpPr>
        <p:spPr/>
        <p:txBody>
          <a:bodyPr/>
          <a:lstStyle/>
          <a:p>
            <a:r>
              <a:rPr lang="en-US"/>
              <a:t>Example: Mercurius</a:t>
            </a:r>
          </a:p>
        </p:txBody>
      </p:sp>
      <p:pic>
        <p:nvPicPr>
          <p:cNvPr id="6" name="Content Placeholder 5">
            <a:extLst>
              <a:ext uri="{FF2B5EF4-FFF2-40B4-BE49-F238E27FC236}">
                <a16:creationId xmlns:a16="http://schemas.microsoft.com/office/drawing/2014/main" id="{D00210E1-BA6D-A046-BEF1-CE7D934FDE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52736"/>
            <a:ext cx="7560840" cy="5936018"/>
          </a:xfrm>
        </p:spPr>
      </p:pic>
      <p:sp>
        <p:nvSpPr>
          <p:cNvPr id="4" name="Slide Number Placeholder 3">
            <a:extLst>
              <a:ext uri="{FF2B5EF4-FFF2-40B4-BE49-F238E27FC236}">
                <a16:creationId xmlns:a16="http://schemas.microsoft.com/office/drawing/2014/main" id="{2200C3E4-3E6F-0B46-B7DA-97E41C3710A4}"/>
              </a:ext>
            </a:extLst>
          </p:cNvPr>
          <p:cNvSpPr>
            <a:spLocks noGrp="1"/>
          </p:cNvSpPr>
          <p:nvPr>
            <p:ph type="sldNum" sz="quarter" idx="12"/>
          </p:nvPr>
        </p:nvSpPr>
        <p:spPr/>
        <p:txBody>
          <a:bodyPr/>
          <a:lstStyle/>
          <a:p>
            <a:fld id="{6C6AE60A-B69C-4790-82F7-3882EDF23186}" type="slidenum">
              <a:rPr lang="de-DE" smtClean="0"/>
              <a:t>89</a:t>
            </a:fld>
            <a:endParaRPr lang="de-DE"/>
          </a:p>
        </p:txBody>
      </p:sp>
    </p:spTree>
    <p:extLst>
      <p:ext uri="{BB962C8B-B14F-4D97-AF65-F5344CB8AC3E}">
        <p14:creationId xmlns:p14="http://schemas.microsoft.com/office/powerpoint/2010/main" val="65726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Example corpus:</a:t>
            </a:r>
            <a:br>
              <a:rPr lang="de-DE" dirty="0"/>
            </a:br>
            <a:r>
              <a:rPr lang="de-DE" dirty="0"/>
              <a:t>RIDGES Herbology</a:t>
            </a:r>
          </a:p>
        </p:txBody>
      </p:sp>
      <p:sp>
        <p:nvSpPr>
          <p:cNvPr id="3" name="Inhaltsplatzhalter 2"/>
          <p:cNvSpPr>
            <a:spLocks noGrp="1"/>
          </p:cNvSpPr>
          <p:nvPr>
            <p:ph idx="1"/>
          </p:nvPr>
        </p:nvSpPr>
        <p:spPr/>
        <p:txBody>
          <a:bodyPr>
            <a:noAutofit/>
          </a:bodyPr>
          <a:lstStyle/>
          <a:p>
            <a:r>
              <a:rPr lang="de-DE" sz="2400" dirty="0"/>
              <a:t>Herbology corpus</a:t>
            </a:r>
          </a:p>
          <a:p>
            <a:pPr lvl="1"/>
            <a:r>
              <a:rPr lang="de-DE" sz="2400" dirty="0"/>
              <a:t>15th-19th century</a:t>
            </a:r>
          </a:p>
          <a:p>
            <a:pPr lvl="1"/>
            <a:r>
              <a:rPr lang="de-DE" sz="2400" dirty="0"/>
              <a:t>different dialects from the German-speaking area</a:t>
            </a:r>
          </a:p>
          <a:p>
            <a:pPr lvl="1"/>
            <a:r>
              <a:rPr lang="de-DE" sz="2400" dirty="0"/>
              <a:t>annotated by ~50 students from three B.A./M.A. seminars</a:t>
            </a:r>
          </a:p>
          <a:p>
            <a:pPr lvl="1"/>
            <a:r>
              <a:rPr lang="de-DE" sz="2400" dirty="0"/>
              <a:t>project website: </a:t>
            </a:r>
            <a:r>
              <a:rPr lang="de-DE" sz="2400" dirty="0">
                <a:hlinkClick r:id="rId2"/>
              </a:rPr>
              <a:t>http://korpling.german.hu-berlin.de/ridges/documentation_v4.1_en.html</a:t>
            </a:r>
            <a:endParaRPr lang="de-DE" sz="2400" dirty="0"/>
          </a:p>
          <a:p>
            <a:r>
              <a:rPr lang="de-DE" sz="2400" dirty="0"/>
              <a:t>Annotation guidelines</a:t>
            </a:r>
          </a:p>
          <a:p>
            <a:pPr lvl="1"/>
            <a:r>
              <a:rPr lang="de-DE" sz="2400" dirty="0">
                <a:hlinkClick r:id="rId3"/>
              </a:rPr>
              <a:t>http://korpling.german.hu-berlin.de/ridges/download/pubs/annotationGuidelines_v4.1.pdf</a:t>
            </a:r>
            <a:endParaRPr lang="de-DE" sz="2400" dirty="0"/>
          </a:p>
          <a:p>
            <a:pPr lvl="1"/>
            <a:endParaRPr lang="de-DE" sz="2400" dirty="0"/>
          </a:p>
        </p:txBody>
      </p:sp>
      <p:sp>
        <p:nvSpPr>
          <p:cNvPr id="4" name="Foliennummernplatzhalter 3"/>
          <p:cNvSpPr>
            <a:spLocks noGrp="1"/>
          </p:cNvSpPr>
          <p:nvPr>
            <p:ph type="sldNum" sz="quarter" idx="12"/>
          </p:nvPr>
        </p:nvSpPr>
        <p:spPr/>
        <p:txBody>
          <a:bodyPr/>
          <a:lstStyle/>
          <a:p>
            <a:fld id="{8F5FBA83-1A4B-4001-AFD1-B874891ADCA0}" type="slidenum">
              <a:rPr lang="de-DE" smtClean="0"/>
              <a:t>9</a:t>
            </a:fld>
            <a:endParaRPr lang="de-DE"/>
          </a:p>
        </p:txBody>
      </p:sp>
      <p:pic>
        <p:nvPicPr>
          <p:cNvPr id="122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0232" y="332656"/>
            <a:ext cx="1996824" cy="998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ußzeilenplatzhalter 4">
            <a:extLst>
              <a:ext uri="{FF2B5EF4-FFF2-40B4-BE49-F238E27FC236}">
                <a16:creationId xmlns:a16="http://schemas.microsoft.com/office/drawing/2014/main" id="{8CB86641-F784-BE4A-A349-A1BAEDA1C0A0}"/>
              </a:ext>
            </a:extLst>
          </p:cNvPr>
          <p:cNvSpPr>
            <a:spLocks noGrp="1"/>
          </p:cNvSpPr>
          <p:nvPr>
            <p:ph type="ftr" sz="quarter" idx="11"/>
          </p:nvPr>
        </p:nvSpPr>
        <p:spPr>
          <a:xfrm>
            <a:off x="0" y="6356350"/>
            <a:ext cx="9144000" cy="365125"/>
          </a:xfrm>
        </p:spPr>
        <p:txBody>
          <a:bodyPr/>
          <a:lstStyle/>
          <a:p>
            <a:r>
              <a:rPr lang="de-DE"/>
              <a:t>Slide based on the ANNIS tutorial by L. Perlitz &amp; C. Odebrecht</a:t>
            </a:r>
          </a:p>
        </p:txBody>
      </p:sp>
    </p:spTree>
    <p:extLst>
      <p:ext uri="{BB962C8B-B14F-4D97-AF65-F5344CB8AC3E}">
        <p14:creationId xmlns:p14="http://schemas.microsoft.com/office/powerpoint/2010/main" val="136593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BD3F-D53B-4C4E-81B2-816453386CC5}"/>
              </a:ext>
            </a:extLst>
          </p:cNvPr>
          <p:cNvSpPr>
            <a:spLocks noGrp="1"/>
          </p:cNvSpPr>
          <p:nvPr>
            <p:ph type="title"/>
          </p:nvPr>
        </p:nvSpPr>
        <p:spPr/>
        <p:txBody>
          <a:bodyPr/>
          <a:lstStyle/>
          <a:p>
            <a:r>
              <a:rPr lang="en-US"/>
              <a:t>Example: Mercurius</a:t>
            </a:r>
          </a:p>
        </p:txBody>
      </p:sp>
      <p:sp>
        <p:nvSpPr>
          <p:cNvPr id="3" name="Content Placeholder 2">
            <a:extLst>
              <a:ext uri="{FF2B5EF4-FFF2-40B4-BE49-F238E27FC236}">
                <a16:creationId xmlns:a16="http://schemas.microsoft.com/office/drawing/2014/main" id="{163506B6-1680-8149-9E46-965BBC153DD5}"/>
              </a:ext>
            </a:extLst>
          </p:cNvPr>
          <p:cNvSpPr>
            <a:spLocks noGrp="1"/>
          </p:cNvSpPr>
          <p:nvPr>
            <p:ph idx="1"/>
          </p:nvPr>
        </p:nvSpPr>
        <p:spPr/>
        <p:txBody>
          <a:bodyPr/>
          <a:lstStyle/>
          <a:p>
            <a:r>
              <a:rPr lang="en-GB">
                <a:solidFill>
                  <a:srgbClr val="0070C0"/>
                </a:solidFill>
              </a:rPr>
              <a:t>node</a:t>
            </a:r>
            <a:r>
              <a:rPr lang="en-GB"/>
              <a:t>     &gt;     </a:t>
            </a:r>
            <a:r>
              <a:rPr lang="en-GB">
                <a:solidFill>
                  <a:schemeClr val="accent6">
                    <a:lumMod val="75000"/>
                  </a:schemeClr>
                </a:solidFill>
              </a:rPr>
              <a:t>[label="GL"]</a:t>
            </a:r>
            <a:r>
              <a:rPr lang="en-GB"/>
              <a:t>    </a:t>
            </a:r>
            <a:r>
              <a:rPr lang="en-GB">
                <a:solidFill>
                  <a:srgbClr val="00B050"/>
                </a:solidFill>
              </a:rPr>
              <a:t>cat="NP"</a:t>
            </a:r>
          </a:p>
          <a:p>
            <a:endParaRPr lang="en-US"/>
          </a:p>
        </p:txBody>
      </p:sp>
      <p:sp>
        <p:nvSpPr>
          <p:cNvPr id="4" name="Slide Number Placeholder 3">
            <a:extLst>
              <a:ext uri="{FF2B5EF4-FFF2-40B4-BE49-F238E27FC236}">
                <a16:creationId xmlns:a16="http://schemas.microsoft.com/office/drawing/2014/main" id="{D21D21F0-9105-F447-B264-891E8D682C64}"/>
              </a:ext>
            </a:extLst>
          </p:cNvPr>
          <p:cNvSpPr>
            <a:spLocks noGrp="1"/>
          </p:cNvSpPr>
          <p:nvPr>
            <p:ph type="sldNum" sz="quarter" idx="12"/>
          </p:nvPr>
        </p:nvSpPr>
        <p:spPr/>
        <p:txBody>
          <a:bodyPr/>
          <a:lstStyle/>
          <a:p>
            <a:fld id="{6C6AE60A-B69C-4790-82F7-3882EDF23186}" type="slidenum">
              <a:rPr lang="de-DE" smtClean="0"/>
              <a:t>90</a:t>
            </a:fld>
            <a:endParaRPr lang="de-DE"/>
          </a:p>
        </p:txBody>
      </p:sp>
      <p:pic>
        <p:nvPicPr>
          <p:cNvPr id="6" name="Picture 5">
            <a:extLst>
              <a:ext uri="{FF2B5EF4-FFF2-40B4-BE49-F238E27FC236}">
                <a16:creationId xmlns:a16="http://schemas.microsoft.com/office/drawing/2014/main" id="{D76178BA-C8DC-D14B-8729-033A281F8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3174885"/>
            <a:ext cx="5328592" cy="3494475"/>
          </a:xfrm>
          <a:prstGeom prst="rect">
            <a:avLst/>
          </a:prstGeom>
        </p:spPr>
      </p:pic>
      <p:sp>
        <p:nvSpPr>
          <p:cNvPr id="5" name="TextBox 4">
            <a:extLst>
              <a:ext uri="{FF2B5EF4-FFF2-40B4-BE49-F238E27FC236}">
                <a16:creationId xmlns:a16="http://schemas.microsoft.com/office/drawing/2014/main" id="{A575BC9C-F414-0344-A095-69FD6E542797}"/>
              </a:ext>
            </a:extLst>
          </p:cNvPr>
          <p:cNvSpPr txBox="1"/>
          <p:nvPr/>
        </p:nvSpPr>
        <p:spPr>
          <a:xfrm>
            <a:off x="1619672" y="2298367"/>
            <a:ext cx="1368152" cy="646331"/>
          </a:xfrm>
          <a:prstGeom prst="rect">
            <a:avLst/>
          </a:prstGeom>
          <a:noFill/>
        </p:spPr>
        <p:txBody>
          <a:bodyPr wrap="square" rtlCol="0">
            <a:spAutoFit/>
          </a:bodyPr>
          <a:lstStyle/>
          <a:p>
            <a:pPr algn="ctr"/>
            <a:r>
              <a:rPr lang="en-US"/>
              <a:t>direct</a:t>
            </a:r>
          </a:p>
          <a:p>
            <a:pPr algn="ctr"/>
            <a:r>
              <a:rPr lang="en-US"/>
              <a:t>dominance</a:t>
            </a:r>
          </a:p>
        </p:txBody>
      </p:sp>
      <p:sp>
        <p:nvSpPr>
          <p:cNvPr id="7" name="TextBox 6">
            <a:extLst>
              <a:ext uri="{FF2B5EF4-FFF2-40B4-BE49-F238E27FC236}">
                <a16:creationId xmlns:a16="http://schemas.microsoft.com/office/drawing/2014/main" id="{21F1C8E2-2C18-0747-9697-01F1326ACD7D}"/>
              </a:ext>
            </a:extLst>
          </p:cNvPr>
          <p:cNvSpPr txBox="1"/>
          <p:nvPr/>
        </p:nvSpPr>
        <p:spPr>
          <a:xfrm>
            <a:off x="611560" y="2298367"/>
            <a:ext cx="1368152" cy="646331"/>
          </a:xfrm>
          <a:prstGeom prst="rect">
            <a:avLst/>
          </a:prstGeom>
          <a:noFill/>
        </p:spPr>
        <p:txBody>
          <a:bodyPr wrap="square" rtlCol="0">
            <a:spAutoFit/>
          </a:bodyPr>
          <a:lstStyle/>
          <a:p>
            <a:pPr algn="ctr"/>
            <a:r>
              <a:rPr lang="en-US">
                <a:solidFill>
                  <a:srgbClr val="0070C0"/>
                </a:solidFill>
              </a:rPr>
              <a:t>any</a:t>
            </a:r>
          </a:p>
          <a:p>
            <a:pPr algn="ctr"/>
            <a:r>
              <a:rPr lang="en-US">
                <a:solidFill>
                  <a:srgbClr val="0070C0"/>
                </a:solidFill>
              </a:rPr>
              <a:t>node</a:t>
            </a:r>
          </a:p>
        </p:txBody>
      </p:sp>
      <p:sp>
        <p:nvSpPr>
          <p:cNvPr id="8" name="TextBox 7">
            <a:extLst>
              <a:ext uri="{FF2B5EF4-FFF2-40B4-BE49-F238E27FC236}">
                <a16:creationId xmlns:a16="http://schemas.microsoft.com/office/drawing/2014/main" id="{741AB970-ED7D-074A-AAE6-FA5F59D9A54C}"/>
              </a:ext>
            </a:extLst>
          </p:cNvPr>
          <p:cNvSpPr txBox="1"/>
          <p:nvPr/>
        </p:nvSpPr>
        <p:spPr>
          <a:xfrm>
            <a:off x="3069552" y="2298366"/>
            <a:ext cx="1368152" cy="646331"/>
          </a:xfrm>
          <a:prstGeom prst="rect">
            <a:avLst/>
          </a:prstGeom>
          <a:noFill/>
        </p:spPr>
        <p:txBody>
          <a:bodyPr wrap="square" rtlCol="0">
            <a:spAutoFit/>
          </a:bodyPr>
          <a:lstStyle/>
          <a:p>
            <a:pPr algn="ctr"/>
            <a:r>
              <a:rPr lang="en-US">
                <a:solidFill>
                  <a:schemeClr val="accent6">
                    <a:lumMod val="75000"/>
                  </a:schemeClr>
                </a:solidFill>
              </a:rPr>
              <a:t>edge</a:t>
            </a:r>
          </a:p>
          <a:p>
            <a:pPr algn="ctr"/>
            <a:r>
              <a:rPr lang="en-US">
                <a:solidFill>
                  <a:schemeClr val="accent6">
                    <a:lumMod val="75000"/>
                  </a:schemeClr>
                </a:solidFill>
              </a:rPr>
              <a:t>label</a:t>
            </a:r>
          </a:p>
        </p:txBody>
      </p:sp>
      <p:sp>
        <p:nvSpPr>
          <p:cNvPr id="9" name="TextBox 8">
            <a:extLst>
              <a:ext uri="{FF2B5EF4-FFF2-40B4-BE49-F238E27FC236}">
                <a16:creationId xmlns:a16="http://schemas.microsoft.com/office/drawing/2014/main" id="{7D65A77C-3B7A-1E40-B0AC-F87E47C31C5D}"/>
              </a:ext>
            </a:extLst>
          </p:cNvPr>
          <p:cNvSpPr txBox="1"/>
          <p:nvPr/>
        </p:nvSpPr>
        <p:spPr>
          <a:xfrm>
            <a:off x="4860032" y="2298365"/>
            <a:ext cx="1800200" cy="369332"/>
          </a:xfrm>
          <a:prstGeom prst="rect">
            <a:avLst/>
          </a:prstGeom>
          <a:noFill/>
        </p:spPr>
        <p:txBody>
          <a:bodyPr wrap="square" rtlCol="0">
            <a:spAutoFit/>
          </a:bodyPr>
          <a:lstStyle/>
          <a:p>
            <a:pPr algn="ctr"/>
            <a:r>
              <a:rPr lang="en-US">
                <a:solidFill>
                  <a:srgbClr val="00B050"/>
                </a:solidFill>
              </a:rPr>
              <a:t>noun phrase</a:t>
            </a:r>
          </a:p>
        </p:txBody>
      </p:sp>
    </p:spTree>
    <p:extLst>
      <p:ext uri="{BB962C8B-B14F-4D97-AF65-F5344CB8AC3E}">
        <p14:creationId xmlns:p14="http://schemas.microsoft.com/office/powerpoint/2010/main" val="371888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782F-2E53-0445-8E2F-89DE4733F902}"/>
              </a:ext>
            </a:extLst>
          </p:cNvPr>
          <p:cNvSpPr>
            <a:spLocks noGrp="1"/>
          </p:cNvSpPr>
          <p:nvPr>
            <p:ph type="title"/>
          </p:nvPr>
        </p:nvSpPr>
        <p:spPr/>
        <p:txBody>
          <a:bodyPr/>
          <a:lstStyle/>
          <a:p>
            <a:r>
              <a:rPr lang="en-US"/>
              <a:t>Example: Mercuris</a:t>
            </a:r>
          </a:p>
        </p:txBody>
      </p:sp>
      <p:sp>
        <p:nvSpPr>
          <p:cNvPr id="3" name="Content Placeholder 2">
            <a:extLst>
              <a:ext uri="{FF2B5EF4-FFF2-40B4-BE49-F238E27FC236}">
                <a16:creationId xmlns:a16="http://schemas.microsoft.com/office/drawing/2014/main" id="{D3E112CC-7DF8-8540-A1AA-6A3870F5D62C}"/>
              </a:ext>
            </a:extLst>
          </p:cNvPr>
          <p:cNvSpPr>
            <a:spLocks noGrp="1"/>
          </p:cNvSpPr>
          <p:nvPr>
            <p:ph idx="1"/>
          </p:nvPr>
        </p:nvSpPr>
        <p:spPr/>
        <p:txBody>
          <a:bodyPr/>
          <a:lstStyle/>
          <a:p>
            <a:pPr marL="0" indent="0">
              <a:buNone/>
            </a:pPr>
            <a:r>
              <a:rPr lang="en-US"/>
              <a:t>What can we find using the following queries?</a:t>
            </a:r>
          </a:p>
          <a:p>
            <a:endParaRPr lang="en-US"/>
          </a:p>
          <a:p>
            <a:r>
              <a:rPr lang="en-GB"/>
              <a:t>node &gt; cat="NP",</a:t>
            </a:r>
          </a:p>
          <a:p>
            <a:r>
              <a:rPr lang="en-GB"/>
              <a:t>node &gt;[label="GL"] cat="NP" &amp; meta::doc="Mercurius-1667"</a:t>
            </a:r>
          </a:p>
          <a:p>
            <a:r>
              <a:rPr lang="en-GB"/>
              <a:t>node &gt;* cat="NP"</a:t>
            </a:r>
          </a:p>
          <a:p>
            <a:endParaRPr lang="en-US"/>
          </a:p>
        </p:txBody>
      </p:sp>
      <p:sp>
        <p:nvSpPr>
          <p:cNvPr id="4" name="Slide Number Placeholder 3">
            <a:extLst>
              <a:ext uri="{FF2B5EF4-FFF2-40B4-BE49-F238E27FC236}">
                <a16:creationId xmlns:a16="http://schemas.microsoft.com/office/drawing/2014/main" id="{541AE84B-B17B-3741-B085-5C3D9E930A69}"/>
              </a:ext>
            </a:extLst>
          </p:cNvPr>
          <p:cNvSpPr>
            <a:spLocks noGrp="1"/>
          </p:cNvSpPr>
          <p:nvPr>
            <p:ph type="sldNum" sz="quarter" idx="12"/>
          </p:nvPr>
        </p:nvSpPr>
        <p:spPr/>
        <p:txBody>
          <a:bodyPr/>
          <a:lstStyle/>
          <a:p>
            <a:fld id="{6C6AE60A-B69C-4790-82F7-3882EDF23186}" type="slidenum">
              <a:rPr lang="de-DE" smtClean="0"/>
              <a:t>91</a:t>
            </a:fld>
            <a:endParaRPr lang="de-DE"/>
          </a:p>
        </p:txBody>
      </p:sp>
    </p:spTree>
    <p:extLst>
      <p:ext uri="{BB962C8B-B14F-4D97-AF65-F5344CB8AC3E}">
        <p14:creationId xmlns:p14="http://schemas.microsoft.com/office/powerpoint/2010/main" val="3363374380"/>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4637</TotalTime>
  <Words>4540</Words>
  <Application>Microsoft Macintosh PowerPoint</Application>
  <PresentationFormat>On-screen Show (4:3)</PresentationFormat>
  <Paragraphs>654</Paragraphs>
  <Slides>91</Slides>
  <Notes>19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98" baseType="lpstr">
      <vt:lpstr>Arial</vt:lpstr>
      <vt:lpstr>Calibri</vt:lpstr>
      <vt:lpstr>Corbel</vt:lpstr>
      <vt:lpstr>Symbol</vt:lpstr>
      <vt:lpstr>Wingdings</vt:lpstr>
      <vt:lpstr>Larissa-Design</vt:lpstr>
      <vt:lpstr>Dokument</vt:lpstr>
      <vt:lpstr>ANNIS and the reference corpora of historical German</vt:lpstr>
      <vt:lpstr>Historical reference corpora</vt:lpstr>
      <vt:lpstr>ANNIS</vt:lpstr>
      <vt:lpstr>ANNIS Query Language</vt:lpstr>
      <vt:lpstr>ANNIS Query Language</vt:lpstr>
      <vt:lpstr>ANNIS Search &amp; visualization tool</vt:lpstr>
      <vt:lpstr>ANNIS</vt:lpstr>
      <vt:lpstr>ANNIS</vt:lpstr>
      <vt:lpstr>Example corpus: RIDGES Herbology</vt:lpstr>
      <vt:lpstr>https://korpling.german.hu-berlin.de/annis3-snapshot/</vt:lpstr>
      <vt:lpstr>PowerPoint Presentation</vt:lpstr>
      <vt:lpstr>Interface Start page</vt:lpstr>
      <vt:lpstr>Interface Tutorial</vt:lpstr>
      <vt:lpstr>Interface Query window</vt:lpstr>
      <vt:lpstr>ANNIS Query Language</vt:lpstr>
      <vt:lpstr>PowerPoint Presentation</vt:lpstr>
      <vt:lpstr>Principle 1: Variable-value pair</vt:lpstr>
      <vt:lpstr>PowerPoint Presentation</vt:lpstr>
      <vt:lpstr>Interface  Query</vt:lpstr>
      <vt:lpstr>Interface Errors in the query</vt:lpstr>
      <vt:lpstr>Variable-value pair dipl= /kraut/</vt:lpstr>
      <vt:lpstr>PowerPoint Presentation</vt:lpstr>
      <vt:lpstr>Interface hits</vt:lpstr>
      <vt:lpstr>Interface Visualization</vt:lpstr>
      <vt:lpstr>Interface Metadata</vt:lpstr>
      <vt:lpstr>Interface Corpus metadata</vt:lpstr>
      <vt:lpstr>Interface  Corpus metadata II</vt:lpstr>
      <vt:lpstr>Interface Document metadata</vt:lpstr>
      <vt:lpstr>Interface Search history</vt:lpstr>
      <vt:lpstr>Interface Query options</vt:lpstr>
      <vt:lpstr>Historical texts</vt:lpstr>
      <vt:lpstr>Example Graphemic variants </vt:lpstr>
      <vt:lpstr>Example Graphemic variants</vt:lpstr>
      <vt:lpstr>Normalization</vt:lpstr>
      <vt:lpstr>Example: Normalization</vt:lpstr>
      <vt:lpstr>Example: Normalization</vt:lpstr>
      <vt:lpstr>Operators for pattern search</vt:lpstr>
      <vt:lpstr>Important operators for pattern search</vt:lpstr>
      <vt:lpstr>important relations between VV pairs</vt:lpstr>
      <vt:lpstr>Example: Operators</vt:lpstr>
      <vt:lpstr>Example Part of speech</vt:lpstr>
      <vt:lpstr>Example Part of speech</vt:lpstr>
      <vt:lpstr>Example: Querying annotation layers</vt:lpstr>
      <vt:lpstr>Example: Combining searches</vt:lpstr>
      <vt:lpstr>Aufgabe Kombinierte Suche</vt:lpstr>
      <vt:lpstr>Principle II: Relations</vt:lpstr>
      <vt:lpstr>Aufgabe Kombinierte Suche</vt:lpstr>
      <vt:lpstr>Syntax-Highlighting</vt:lpstr>
      <vt:lpstr>Example: Overlaps</vt:lpstr>
      <vt:lpstr>Example: Identity</vt:lpstr>
      <vt:lpstr>Example: Direct precedence</vt:lpstr>
      <vt:lpstr>Example: Direct precedence</vt:lpstr>
      <vt:lpstr>Example: indirect precedence</vt:lpstr>
      <vt:lpstr>Example: Sequences</vt:lpstr>
      <vt:lpstr>Example: Sequences</vt:lpstr>
      <vt:lpstr>Examle: Identity</vt:lpstr>
      <vt:lpstr>Examle: Identity</vt:lpstr>
      <vt:lpstr>Example: Metadata</vt:lpstr>
      <vt:lpstr>Hints</vt:lpstr>
      <vt:lpstr>Summing up</vt:lpstr>
      <vt:lpstr>PowerPoint Presentation</vt:lpstr>
      <vt:lpstr>Interface Exporting hits</vt:lpstr>
      <vt:lpstr>Interface Exporting hits</vt:lpstr>
      <vt:lpstr>Interface Exporting hits</vt:lpstr>
      <vt:lpstr>Interface Frequency Analysis</vt:lpstr>
      <vt:lpstr>REM</vt:lpstr>
      <vt:lpstr>REM: Choosing a corpus</vt:lpstr>
      <vt:lpstr>Find individual tokens</vt:lpstr>
      <vt:lpstr>Lemma search</vt:lpstr>
      <vt:lpstr>Layers in REM</vt:lpstr>
      <vt:lpstr>Example: Negation in MHG</vt:lpstr>
      <vt:lpstr>Example: Conversion in MHD</vt:lpstr>
      <vt:lpstr>Finding individual tokens</vt:lpstr>
      <vt:lpstr>Finding individual tokens</vt:lpstr>
      <vt:lpstr>Finding individual lemmas</vt:lpstr>
      <vt:lpstr>From result to export file</vt:lpstr>
      <vt:lpstr>From result to export file</vt:lpstr>
      <vt:lpstr>Export</vt:lpstr>
      <vt:lpstr>Using conditional formatting in Excel</vt:lpstr>
      <vt:lpstr>Treebanks</vt:lpstr>
      <vt:lpstr>Constituent vs. dependency structure</vt:lpstr>
      <vt:lpstr>Constituent vs. dependency structure</vt:lpstr>
      <vt:lpstr>Constituent vs. dependency structure</vt:lpstr>
      <vt:lpstr>Hybrid models</vt:lpstr>
      <vt:lpstr>Terminology</vt:lpstr>
      <vt:lpstr>Historical treebanks of German</vt:lpstr>
      <vt:lpstr>Syntax tree: Example</vt:lpstr>
      <vt:lpstr>Crossing edges</vt:lpstr>
      <vt:lpstr>Example: Mercurius</vt:lpstr>
      <vt:lpstr>Example: Mercurius</vt:lpstr>
      <vt:lpstr>Example: Mercuris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Historische Syntax: Einführung</dc:title>
  <dc:creator>Stefan Hartmann</dc:creator>
  <cp:lastModifiedBy>Stefan Hartmann</cp:lastModifiedBy>
  <cp:revision>730</cp:revision>
  <cp:lastPrinted>2015-11-24T09:25:54Z</cp:lastPrinted>
  <dcterms:modified xsi:type="dcterms:W3CDTF">2024-03-10T21:16:13Z</dcterms:modified>
</cp:coreProperties>
</file>